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70" r:id="rId2"/>
    <p:sldId id="871" r:id="rId3"/>
    <p:sldId id="872" r:id="rId4"/>
    <p:sldId id="902" r:id="rId5"/>
    <p:sldId id="901" r:id="rId6"/>
    <p:sldId id="895" r:id="rId7"/>
    <p:sldId id="906" r:id="rId8"/>
    <p:sldId id="907" r:id="rId9"/>
    <p:sldId id="908" r:id="rId10"/>
    <p:sldId id="914" r:id="rId11"/>
    <p:sldId id="915" r:id="rId12"/>
    <p:sldId id="916" r:id="rId13"/>
    <p:sldId id="926" r:id="rId14"/>
    <p:sldId id="927" r:id="rId15"/>
    <p:sldId id="928" r:id="rId16"/>
    <p:sldId id="929" r:id="rId17"/>
    <p:sldId id="919" r:id="rId18"/>
    <p:sldId id="912" r:id="rId19"/>
    <p:sldId id="920" r:id="rId20"/>
    <p:sldId id="925" r:id="rId21"/>
    <p:sldId id="905" r:id="rId22"/>
    <p:sldId id="924" r:id="rId2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 baseline="-25000">
        <a:solidFill>
          <a:schemeClr val="tx1"/>
        </a:solidFill>
        <a:latin typeface="Avenir 35 Ligh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">
          <p15:clr>
            <a:srgbClr val="A4A3A4"/>
          </p15:clr>
        </p15:guide>
        <p15:guide id="2" pos="10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2B2"/>
    <a:srgbClr val="7B1F1F"/>
    <a:srgbClr val="892323"/>
    <a:srgbClr val="771F1F"/>
    <a:srgbClr val="822222"/>
    <a:srgbClr val="671B1B"/>
    <a:srgbClr val="5D191F"/>
    <a:srgbClr val="E1EBFF"/>
    <a:srgbClr val="0070C0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9192" autoAdjust="0"/>
  </p:normalViewPr>
  <p:slideViewPr>
    <p:cSldViewPr snapToObjects="1">
      <p:cViewPr varScale="1">
        <p:scale>
          <a:sx n="115" d="100"/>
          <a:sy n="115" d="100"/>
        </p:scale>
        <p:origin x="1542" y="114"/>
      </p:cViewPr>
      <p:guideLst>
        <p:guide orient="horz" pos="128"/>
        <p:guide pos="10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822" y="114"/>
      </p:cViewPr>
      <p:guideLst>
        <p:guide orient="horz" pos="3025"/>
        <p:guide pos="230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6"/>
            <a:ext cx="4610099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6" rIns="91354" bIns="45676" numCol="1" anchor="t" anchorCtr="0" compatLnSpc="1">
            <a:prstTxWarp prst="textNoShape">
              <a:avLst/>
            </a:prstTxWarp>
          </a:bodyPr>
          <a:lstStyle>
            <a:lvl1pPr algn="l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Southern Huntingdon Co SD Feasibility </a:t>
            </a:r>
            <a:r>
              <a:rPr lang="en-US" dirty="0"/>
              <a:t>Study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6" y="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6" rIns="91354" bIns="45676" numCol="1" anchor="t" anchorCtr="0" compatLnSpc="1">
            <a:prstTxWarp prst="textNoShape">
              <a:avLst/>
            </a:prstTxWarp>
          </a:bodyPr>
          <a:lstStyle>
            <a:lvl1pPr algn="r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6/6/2019</a:t>
            </a:r>
            <a:endParaRPr lang="en-US" dirty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019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6" rIns="91354" bIns="45676" numCol="1" anchor="b" anchorCtr="0" compatLnSpc="1">
            <a:prstTxWarp prst="textNoShape">
              <a:avLst/>
            </a:prstTxWarp>
          </a:bodyPr>
          <a:lstStyle>
            <a:lvl1pPr algn="l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6" y="912019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6" rIns="91354" bIns="45676" numCol="1" anchor="b" anchorCtr="0" compatLnSpc="1">
            <a:prstTxWarp prst="textNoShape">
              <a:avLst/>
            </a:prstTxWarp>
          </a:bodyPr>
          <a:lstStyle>
            <a:lvl1pPr algn="r">
              <a:defRPr b="0" baseline="0">
                <a:latin typeface="Arial" pitchFamily="34" charset="0"/>
              </a:defRPr>
            </a:lvl1pPr>
          </a:lstStyle>
          <a:p>
            <a:pPr>
              <a:defRPr/>
            </a:pPr>
            <a:fld id="{C502C817-01B7-4CC4-A2B9-3FC303E7E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1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>
            <a:lvl1pPr algn="r" defTabSz="965872">
              <a:defRPr sz="1300"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6/6/2019</a:t>
            </a: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1" y="4560895"/>
            <a:ext cx="5851525" cy="43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l" defTabSz="965872">
              <a:defRPr sz="1300" b="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2019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r" defTabSz="965872">
              <a:defRPr sz="1300" b="0" baseline="0">
                <a:latin typeface="Arial" pitchFamily="34" charset="0"/>
              </a:defRPr>
            </a:lvl1pPr>
          </a:lstStyle>
          <a:p>
            <a:pPr>
              <a:defRPr/>
            </a:pPr>
            <a:fld id="{5F34D962-F78D-4E40-B890-53FED2054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9320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3" y="6"/>
            <a:ext cx="4143374" cy="479425"/>
          </a:xfrm>
          <a:prstGeom prst="rect">
            <a:avLst/>
          </a:prstGeom>
        </p:spPr>
        <p:txBody>
          <a:bodyPr lIns="91427" tIns="45714" rIns="91427" bIns="45714"/>
          <a:lstStyle/>
          <a:p>
            <a:pPr>
              <a:defRPr/>
            </a:pPr>
            <a:r>
              <a:rPr lang="en-US" dirty="0" smtClean="0"/>
              <a:t>Bensalem Township School District Feasibility Study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70EA9DF-078B-40CF-BF91-C6F365C5FC77}" type="datetime1">
              <a:rPr lang="en-US" smtClean="0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EI ASSOCIATES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F34D962-F78D-4E40-B890-53FED2054B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22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0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1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18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3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6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13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3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9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0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11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50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3" y="6"/>
            <a:ext cx="4143374" cy="479425"/>
          </a:xfrm>
          <a:prstGeom prst="rect">
            <a:avLst/>
          </a:prstGeom>
        </p:spPr>
        <p:txBody>
          <a:bodyPr lIns="91427" tIns="45714" rIns="91427" bIns="45714"/>
          <a:lstStyle/>
          <a:p>
            <a:pPr>
              <a:defRPr/>
            </a:pPr>
            <a:r>
              <a:rPr lang="en-US" dirty="0" smtClean="0"/>
              <a:t>Bensalem Township School District Feasibility Study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70EA9DF-078B-40CF-BF91-C6F365C5FC77}" type="datetime1">
              <a:rPr lang="en-US" smtClean="0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EI ASSOCIATES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F34D962-F78D-4E40-B890-53FED2054B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04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8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1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6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4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4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0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4389-66B5-46D9-95BF-EB36DFA9DCD6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A86B-84FE-4C4F-8568-4AE3BB7A6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55C7-65D8-4FCC-AB40-E8A61A36AFA6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C05-004F-4A28-9814-DC1AA6647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F0D6-7DDB-423B-A277-DF9BD134B353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C8D90-FEDD-4AD1-83C5-7DE2D7ED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2EC4-1DFA-4423-A373-5F4FF2C206F3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1F97-E0E5-4672-BE3F-4F014DD2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D867C-4FE6-4031-B173-02DEC1DB2E38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908F-C89A-464D-883D-99ADF9099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F116-11B7-4561-B3CC-459696AAE580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8B67-7EAE-48A0-A810-8F28C78CF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0921-163F-4891-820F-B0359114CADE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C8C8-FA87-42C5-ADEA-10450BF32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8381-8812-498F-AC3A-20574E6CC261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5FA5-0AB9-410B-90CF-BF8DFD70A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8CDC-9088-42EE-9253-DB0D1DC42D56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0A6E-97D8-495D-BE04-41FF83CCF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64E4-84C9-4959-8C84-B8E5578A3D35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22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DD05-6190-4B15-8DAA-53C91C0D0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E21D-6EAE-4899-8AEB-0BF2B0BBFC65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121D-CB52-4FF2-AAB4-5C97456EA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6EF67-7E1A-4A57-B2D8-9CC7E0DC699A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731-C1E2-476E-A35A-A293D666C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82E6DEAE-3D5E-45F1-967A-888B777E1012}" type="datetime1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EI Associates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3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DCA6B141-00C5-4BAB-A5B6-171841D68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9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7368" y="266701"/>
            <a:ext cx="8611533" cy="1549290"/>
          </a:xfrm>
          <a:prstGeom prst="rect">
            <a:avLst/>
          </a:prstGeom>
          <a:solidFill>
            <a:srgbClr val="7B1F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77368" y="1812506"/>
            <a:ext cx="1380744" cy="4809281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4510" y="702245"/>
            <a:ext cx="5199220" cy="760472"/>
            <a:chOff x="3628370" y="723748"/>
            <a:chExt cx="3670385" cy="760472"/>
          </a:xfrm>
        </p:grpSpPr>
        <p:sp>
          <p:nvSpPr>
            <p:cNvPr id="3083" name="Text Box 37"/>
            <p:cNvSpPr txBox="1">
              <a:spLocks noChangeArrowheads="1"/>
            </p:cNvSpPr>
            <p:nvPr/>
          </p:nvSpPr>
          <p:spPr bwMode="auto">
            <a:xfrm>
              <a:off x="3628370" y="723748"/>
              <a:ext cx="36703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Shippensburg Area School District</a:t>
              </a:r>
              <a:endParaRPr lang="en-US" sz="2400" b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2" name="Text Box 29"/>
            <p:cNvSpPr txBox="1">
              <a:spLocks noChangeArrowheads="1"/>
            </p:cNvSpPr>
            <p:nvPr/>
          </p:nvSpPr>
          <p:spPr bwMode="auto">
            <a:xfrm>
              <a:off x="3688685" y="1145666"/>
              <a:ext cx="2438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24 June </a:t>
              </a: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2019</a:t>
              </a:r>
              <a:endParaRPr lang="en-US" sz="1600" baseline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2" name="Picture 63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419100" y="5466803"/>
            <a:ext cx="1020163" cy="9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265842"/>
            <a:ext cx="1375887" cy="154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53" y="1802892"/>
            <a:ext cx="7235647" cy="48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7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2544059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7B1F1F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1959, 1987, 1991, 2007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GESA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 Project: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Dec. 2011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37.37 acres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Area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66,620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470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Current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475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James </a:t>
            </a:r>
            <a:r>
              <a:rPr lang="en-US" sz="2000" baseline="0" dirty="0" err="1" smtClean="0">
                <a:solidFill>
                  <a:srgbClr val="7B1F1F"/>
                </a:solidFill>
                <a:latin typeface="+mn-lt"/>
              </a:rPr>
              <a:t>Burd</a:t>
            </a: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 Elementary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8080" r="9324" b="22560"/>
          <a:stretch/>
        </p:blipFill>
        <p:spPr>
          <a:xfrm rot="16200000">
            <a:off x="3903261" y="1102151"/>
            <a:ext cx="4538958" cy="55057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36425" y="5886518"/>
            <a:ext cx="108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FIRST FLOOR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640" y="2926080"/>
            <a:ext cx="3302830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Site Improvements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Clean Exterior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uilding Finishes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Window Replacement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Refurbish Interior 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Kitchen / Kitchen Equipment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Plumbing Systems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Code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</a:p>
          <a:p>
            <a:pPr algn="l"/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ECB2B2"/>
                </a:solidFill>
                <a:latin typeface="+mn-lt"/>
              </a:rPr>
              <a:t>K-3</a:t>
            </a:r>
          </a:p>
        </p:txBody>
      </p:sp>
    </p:spTree>
    <p:extLst>
      <p:ext uri="{BB962C8B-B14F-4D97-AF65-F5344CB8AC3E}">
        <p14:creationId xmlns:p14="http://schemas.microsoft.com/office/powerpoint/2010/main" val="289782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7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2544059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7B1F1F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1959, 1987, 1991, 2007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GESA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Project: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Dec. 2011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11.25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acres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Area: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66,090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448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Current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449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Nancy Grayson Elementary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20320" r="5863" b="25920"/>
          <a:stretch/>
        </p:blipFill>
        <p:spPr>
          <a:xfrm rot="16200000">
            <a:off x="3857103" y="1369928"/>
            <a:ext cx="5001459" cy="51078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36425" y="5886518"/>
            <a:ext cx="108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FIRST 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640" y="2926080"/>
            <a:ext cx="3302830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Site Repair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Clean Exterior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uilding Finishes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Window Replacement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Refurbish Interior 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Kitchen / Kitchen Equipment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Plumbing Systems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Code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</a:p>
          <a:p>
            <a:pPr algn="l"/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ECB2B2"/>
                </a:solidFill>
                <a:latin typeface="+mn-lt"/>
              </a:rPr>
              <a:t>K-3</a:t>
            </a:r>
          </a:p>
        </p:txBody>
      </p:sp>
    </p:spTree>
    <p:extLst>
      <p:ext uri="{BB962C8B-B14F-4D97-AF65-F5344CB8AC3E}">
        <p14:creationId xmlns:p14="http://schemas.microsoft.com/office/powerpoint/2010/main" val="53319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7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2544059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7B1F1F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2005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GESA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Project: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Dec. 2011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37.37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acres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Area: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100,150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480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Current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472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Intermediate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4651" r="12553" b="15774"/>
          <a:stretch/>
        </p:blipFill>
        <p:spPr>
          <a:xfrm rot="16200000">
            <a:off x="5652752" y="3412471"/>
            <a:ext cx="2850893" cy="3743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20851" r="12026" b="14681"/>
          <a:stretch/>
        </p:blipFill>
        <p:spPr>
          <a:xfrm rot="16200000">
            <a:off x="3353455" y="794337"/>
            <a:ext cx="2885241" cy="34691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06432" y="3627146"/>
            <a:ext cx="1342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SECOND FLOOR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2555" y="6385783"/>
            <a:ext cx="108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FIRST FLOOR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640" y="2926080"/>
            <a:ext cx="3302830" cy="233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Limited Site Repair &amp; Upgrade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Clean Exterior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uilding 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/ Refurbish Interior 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Kitchen / Kitchen Equipment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Code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</a:p>
          <a:p>
            <a:pPr algn="l"/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ECB2B2"/>
                </a:solidFill>
                <a:latin typeface="+mn-lt"/>
              </a:rPr>
              <a:t>4-5</a:t>
            </a:r>
          </a:p>
        </p:txBody>
      </p:sp>
    </p:spTree>
    <p:extLst>
      <p:ext uri="{BB962C8B-B14F-4D97-AF65-F5344CB8AC3E}">
        <p14:creationId xmlns:p14="http://schemas.microsoft.com/office/powerpoint/2010/main" val="328654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Middle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12480" r="11919" b="13599"/>
          <a:stretch/>
        </p:blipFill>
        <p:spPr>
          <a:xfrm rot="16200000">
            <a:off x="4414617" y="1202506"/>
            <a:ext cx="3569296" cy="54154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36425" y="5886518"/>
            <a:ext cx="108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FIRST FLOOR</a:t>
            </a:r>
          </a:p>
        </p:txBody>
      </p:sp>
      <p:sp>
        <p:nvSpPr>
          <p:cNvPr id="14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2544059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7B1F1F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1953, 1968, 1987, 1997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GESA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Project: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Dec. 2011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71.5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acres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Area: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128,724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779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Current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814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651760"/>
            <a:ext cx="391731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Site </a:t>
            </a:r>
            <a:r>
              <a:rPr lang="en-US" sz="1400" u="sng" baseline="0" dirty="0">
                <a:solidFill>
                  <a:srgbClr val="7B1F1F"/>
                </a:solidFill>
                <a:latin typeface="+mj-lt"/>
              </a:rPr>
              <a:t>Improvements</a:t>
            </a:r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:</a:t>
            </a:r>
          </a:p>
          <a:p>
            <a:pPr algn="l"/>
            <a:endParaRPr lang="en-US" sz="800" b="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Site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&amp;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  <a:endParaRPr lang="en-US" sz="1300" b="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Site Circulation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 (Options)</a:t>
            </a: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Separate Parent &amp; Bus Drop-off Areas</a:t>
            </a: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Separate Service Areas</a:t>
            </a: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Additional Staff &amp; Visitor Parking</a:t>
            </a:r>
          </a:p>
          <a:p>
            <a:pPr marL="742950" lvl="1" indent="-28575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sz="1400" u="sng" baseline="0" dirty="0" smtClean="0">
              <a:solidFill>
                <a:srgbClr val="7B1F1F"/>
              </a:solidFill>
              <a:latin typeface="+mj-lt"/>
            </a:endParaRPr>
          </a:p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Facilities Improvements:</a:t>
            </a:r>
          </a:p>
          <a:p>
            <a:pPr algn="l"/>
            <a:endParaRPr lang="en-US" sz="8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Clean Exterior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uilding Finishes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Window Replacement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/ Refurbish Interior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Upgrade Casework &amp; Furnishings </a:t>
            </a:r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Upgrade Mechanical, Electrical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l">
              <a:lnSpc>
                <a:spcPct val="110000"/>
              </a:lnSpc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     &amp;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Plumbing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Systems</a:t>
            </a:r>
            <a:endParaRPr lang="en-US" sz="1300" b="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Kitchen / Kitchen Equipment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Code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ECB2B2"/>
                </a:solidFill>
                <a:latin typeface="+mn-lt"/>
              </a:rPr>
              <a:t>6-8</a:t>
            </a:r>
          </a:p>
        </p:txBody>
      </p:sp>
    </p:spTree>
    <p:extLst>
      <p:ext uri="{BB962C8B-B14F-4D97-AF65-F5344CB8AC3E}">
        <p14:creationId xmlns:p14="http://schemas.microsoft.com/office/powerpoint/2010/main" val="3175982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Middle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82880" y="1280160"/>
            <a:ext cx="3802096" cy="383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u="sng" baseline="0" dirty="0" smtClean="0">
                <a:solidFill>
                  <a:srgbClr val="7B1F1F"/>
                </a:solidFill>
                <a:latin typeface="+mj-lt"/>
              </a:rPr>
              <a:t>Educational Program Improvements:</a:t>
            </a:r>
          </a:p>
          <a:p>
            <a:pPr algn="l">
              <a:lnSpc>
                <a:spcPct val="105000"/>
              </a:lnSpc>
            </a:pPr>
            <a:endParaRPr lang="en-US" sz="1000" u="sng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</a:rPr>
              <a:t>Additional Classrooms for Grade Teams</a:t>
            </a:r>
            <a:endParaRPr lang="en-US" sz="135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Accommodates Core Subjects, Special Education &amp; Exploratory Subjects</a:t>
            </a:r>
          </a:p>
          <a:p>
            <a:pPr marL="631825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800" b="0" i="1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>
                <a:solidFill>
                  <a:schemeClr val="bg2">
                    <a:lumMod val="50000"/>
                  </a:schemeClr>
                </a:solidFill>
              </a:rPr>
              <a:t>Expand Student Dining &amp; Kitchen Areas</a:t>
            </a:r>
          </a:p>
          <a:p>
            <a:pPr marL="685800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Relieves current student overcrowding during lunch &amp; shorter serving lines/times</a:t>
            </a:r>
          </a:p>
          <a:p>
            <a:pPr marL="631825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800" b="0" i="1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>
                <a:solidFill>
                  <a:schemeClr val="bg2">
                    <a:lumMod val="50000"/>
                  </a:schemeClr>
                </a:solidFill>
              </a:rPr>
              <a:t>Enlarge &amp; Upgrade Music Department</a:t>
            </a:r>
          </a:p>
          <a:p>
            <a:pPr marL="685800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Locates music areas together with adequate </a:t>
            </a:r>
            <a:r>
              <a:rPr lang="en-US" b="0" i="1" baseline="0" dirty="0" err="1">
                <a:solidFill>
                  <a:schemeClr val="bg2">
                    <a:lumMod val="50000"/>
                  </a:schemeClr>
                </a:solidFill>
              </a:rPr>
              <a:t>s.f.</a:t>
            </a: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 sizes &amp; support 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areas</a:t>
            </a:r>
          </a:p>
          <a:p>
            <a:pPr marL="631825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800" b="0" i="1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 for Auditorium &amp; Stage Storage</a:t>
            </a:r>
          </a:p>
          <a:p>
            <a:pPr marL="631825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endParaRPr lang="en-US" sz="800" b="0" i="1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sz="1350" b="0" baseline="0" dirty="0">
                <a:solidFill>
                  <a:schemeClr val="bg2">
                    <a:lumMod val="50000"/>
                  </a:schemeClr>
                </a:solidFill>
              </a:rPr>
              <a:t>Upgrade Security Entrances</a:t>
            </a:r>
          </a:p>
          <a:p>
            <a:pPr marL="685800" lvl="1" indent="-228600" algn="l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Create two security entrances:</a:t>
            </a:r>
          </a:p>
          <a:p>
            <a:pPr lvl="2" algn="l">
              <a:lnSpc>
                <a:spcPct val="105000"/>
              </a:lnSpc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Front of School for Parent Drop-off</a:t>
            </a:r>
          </a:p>
          <a:p>
            <a:pPr lvl="2" algn="l">
              <a:lnSpc>
                <a:spcPct val="105000"/>
              </a:lnSpc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Back of School for Bus 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Drop-off</a:t>
            </a:r>
            <a:endParaRPr lang="en-US" b="0" i="1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62" y="1148227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00" y="3014371"/>
            <a:ext cx="22860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44" y="4931589"/>
            <a:ext cx="2286000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0" y="4936866"/>
            <a:ext cx="228600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3" y="1143915"/>
            <a:ext cx="22860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3" y="3017695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Senior High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2544059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7B1F1F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1970, 1997, 2008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GESA Project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Dec. 2011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71.5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acres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Area: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197,258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1,034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spc="-20" baseline="0" dirty="0" smtClean="0">
                <a:solidFill>
                  <a:schemeClr val="bg2">
                    <a:lumMod val="50000"/>
                  </a:schemeClr>
                </a:solidFill>
              </a:rPr>
              <a:t>Current Enrollment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1,033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t="10240" r="17856" b="9680"/>
          <a:stretch/>
        </p:blipFill>
        <p:spPr>
          <a:xfrm rot="16200000">
            <a:off x="4656264" y="785850"/>
            <a:ext cx="3033335" cy="58617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6425" y="5886518"/>
            <a:ext cx="108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FIRST 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651760"/>
            <a:ext cx="4378171" cy="411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>
                <a:solidFill>
                  <a:srgbClr val="7B1F1F"/>
                </a:solidFill>
              </a:rPr>
              <a:t>Site Improvements:</a:t>
            </a:r>
          </a:p>
          <a:p>
            <a:pPr algn="l"/>
            <a:endParaRPr lang="en-US" sz="8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Site Repair &amp; Upgrades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Site Circulation Upgrades (Options)</a:t>
            </a: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>
                <a:solidFill>
                  <a:schemeClr val="bg2">
                    <a:lumMod val="50000"/>
                  </a:schemeClr>
                </a:solidFill>
              </a:rPr>
              <a:t>Separate Parent </a:t>
            </a: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</a:rPr>
              <a:t>&amp; Bus </a:t>
            </a:r>
            <a:r>
              <a:rPr lang="en-US" b="0" baseline="0" dirty="0">
                <a:solidFill>
                  <a:schemeClr val="bg2">
                    <a:lumMod val="50000"/>
                  </a:schemeClr>
                </a:solidFill>
              </a:rPr>
              <a:t>Drop-off </a:t>
            </a:r>
            <a:endParaRPr lang="en-US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</a:rPr>
              <a:t>Separate Service Areas</a:t>
            </a: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</a:rPr>
              <a:t>Additional </a:t>
            </a:r>
            <a:r>
              <a:rPr lang="en-US" b="0" baseline="0" dirty="0">
                <a:solidFill>
                  <a:schemeClr val="bg2">
                    <a:lumMod val="50000"/>
                  </a:schemeClr>
                </a:solidFill>
              </a:rPr>
              <a:t>Staff &amp; Visitor </a:t>
            </a: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</a:rPr>
              <a:t>Parking</a:t>
            </a:r>
          </a:p>
          <a:p>
            <a:pPr marL="688975" lvl="1" indent="-231775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baseline="0" dirty="0" smtClean="0">
                <a:solidFill>
                  <a:schemeClr val="bg2">
                    <a:lumMod val="50000"/>
                  </a:schemeClr>
                </a:solidFill>
              </a:rPr>
              <a:t>Additional Athletic Parking</a:t>
            </a:r>
            <a:endParaRPr lang="en-US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en-US" sz="1400" u="sng" baseline="0" dirty="0" smtClean="0">
              <a:solidFill>
                <a:srgbClr val="7B1F1F"/>
              </a:solidFill>
              <a:latin typeface="+mj-lt"/>
            </a:endParaRPr>
          </a:p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8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Clean Exterior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uilding Finishes</a:t>
            </a: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Window Replacement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/ Refurbish Interior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Upgrade Casework &amp; Furnishings </a:t>
            </a:r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Upgrade Mechanical, Electrical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, &amp;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Plumbing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Systems</a:t>
            </a:r>
            <a:endParaRPr lang="en-US" sz="1300" b="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Kitchen / Kitchen Equipment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Code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340100" y="894270"/>
            <a:ext cx="3673014" cy="7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baseline="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Grades</a:t>
            </a:r>
            <a:r>
              <a:rPr lang="en-US" sz="3600" baseline="0" dirty="0" smtClean="0">
                <a:solidFill>
                  <a:srgbClr val="7B1F1F"/>
                </a:solidFill>
                <a:latin typeface="+mn-lt"/>
              </a:rPr>
              <a:t> </a:t>
            </a:r>
            <a:r>
              <a:rPr lang="en-US" sz="4400" baseline="0" dirty="0" smtClean="0">
                <a:solidFill>
                  <a:srgbClr val="ECB2B2"/>
                </a:solidFill>
                <a:latin typeface="+mn-lt"/>
              </a:rPr>
              <a:t>9-12</a:t>
            </a:r>
          </a:p>
        </p:txBody>
      </p:sp>
    </p:spTree>
    <p:extLst>
      <p:ext uri="{BB962C8B-B14F-4D97-AF65-F5344CB8AC3E}">
        <p14:creationId xmlns:p14="http://schemas.microsoft.com/office/powerpoint/2010/main" val="77190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Senior High School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0" y="1148227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5" y="3014371"/>
            <a:ext cx="22860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5" y="1148227"/>
            <a:ext cx="2286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0" y="3014371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5" y="4931589"/>
            <a:ext cx="2286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0" y="4931589"/>
            <a:ext cx="2286000" cy="1714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1278320"/>
            <a:ext cx="38676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u="sng" baseline="0" dirty="0" smtClean="0">
                <a:solidFill>
                  <a:srgbClr val="7B1F1F"/>
                </a:solidFill>
                <a:latin typeface="+mj-lt"/>
              </a:rPr>
              <a:t>Educational Program Improvements:</a:t>
            </a:r>
          </a:p>
          <a:p>
            <a:pPr algn="l"/>
            <a:endParaRPr lang="en-US" sz="800" u="sng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Additional Classrooms for Grade Teams</a:t>
            </a:r>
            <a:endParaRPr lang="en-US" sz="13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Accommodates 9</a:t>
            </a:r>
            <a:r>
              <a:rPr lang="en-US" b="0" i="1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 Grade, Core Subjects, Special Education &amp; Exploratory Subjects</a:t>
            </a:r>
          </a:p>
          <a:p>
            <a:pPr marL="631825" lvl="1" indent="-228600" algn="l">
              <a:buFont typeface="Wingdings" panose="05000000000000000000" pitchFamily="2" charset="2"/>
              <a:buChar char="ü"/>
            </a:pPr>
            <a:endParaRPr lang="en-US" sz="600" b="0" i="1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Expand Student Dining &amp; Kitchen Areas</a:t>
            </a: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Relieves current student overcrowding during lunch &amp; shorter serving 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lines/times</a:t>
            </a: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Creates break-out / large group spaces for students &amp; staff during non-lunch times</a:t>
            </a:r>
          </a:p>
          <a:p>
            <a:pPr marL="631825" lvl="1" indent="-228600" algn="l">
              <a:buFont typeface="Wingdings" panose="05000000000000000000" pitchFamily="2" charset="2"/>
              <a:buChar char="ü"/>
            </a:pPr>
            <a:endParaRPr lang="en-US" sz="600" b="0" i="1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Upgrade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Music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Department &amp; Stage Areas</a:t>
            </a:r>
            <a:endParaRPr lang="en-US" sz="13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Locates music areas together with adequate </a:t>
            </a:r>
            <a:r>
              <a:rPr lang="en-US" b="0" i="1" baseline="0" dirty="0" err="1">
                <a:solidFill>
                  <a:schemeClr val="bg2">
                    <a:lumMod val="50000"/>
                  </a:schemeClr>
                </a:solidFill>
              </a:rPr>
              <a:t>s.f.</a:t>
            </a: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 sizes &amp; support 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areas</a:t>
            </a: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Creates stage &amp; performance support areas</a:t>
            </a:r>
          </a:p>
          <a:p>
            <a:pPr marL="631825" lvl="1" indent="-228600" algn="l">
              <a:buFont typeface="Wingdings" panose="05000000000000000000" pitchFamily="2" charset="2"/>
              <a:buChar char="ü"/>
            </a:pPr>
            <a:endParaRPr lang="en-US" sz="600" b="0" i="1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Expand Athletic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Areas</a:t>
            </a: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Accommodates wrestling room </a:t>
            </a: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athletic support </a:t>
            </a: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areas</a:t>
            </a:r>
          </a:p>
          <a:p>
            <a:pPr marL="631825" lvl="1" indent="-228600" algn="l">
              <a:buFont typeface="Wingdings" panose="05000000000000000000" pitchFamily="2" charset="2"/>
              <a:buChar char="ü"/>
            </a:pPr>
            <a:endParaRPr lang="en-US" sz="600" b="0" i="1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Upgrade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Security Entrances</a:t>
            </a:r>
          </a:p>
          <a:p>
            <a:pPr marL="685800" lvl="1" indent="-228600" algn="l">
              <a:buFont typeface="Wingdings" panose="05000000000000000000" pitchFamily="2" charset="2"/>
              <a:buChar char="ü"/>
            </a:pPr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Create two security entrances:</a:t>
            </a:r>
          </a:p>
          <a:p>
            <a:pPr lvl="2" algn="l"/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Front of School for 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Bus Drop-off</a:t>
            </a:r>
            <a:endParaRPr lang="en-US" b="0" i="1" baseline="0" dirty="0">
              <a:solidFill>
                <a:schemeClr val="bg2">
                  <a:lumMod val="50000"/>
                </a:schemeClr>
              </a:solidFill>
            </a:endParaRPr>
          </a:p>
          <a:p>
            <a:pPr lvl="2" algn="l"/>
            <a:r>
              <a:rPr lang="en-US" b="0" i="1" baseline="0" dirty="0">
                <a:solidFill>
                  <a:schemeClr val="bg2">
                    <a:lumMod val="50000"/>
                  </a:schemeClr>
                </a:solidFill>
              </a:rPr>
              <a:t>Back of School for Parent</a:t>
            </a:r>
            <a:r>
              <a:rPr lang="en-US" b="0" i="1" baseline="0" dirty="0" smtClean="0">
                <a:solidFill>
                  <a:schemeClr val="bg2">
                    <a:lumMod val="50000"/>
                  </a:schemeClr>
                </a:solidFill>
              </a:rPr>
              <a:t> Drop-off</a:t>
            </a:r>
          </a:p>
        </p:txBody>
      </p:sp>
    </p:spTree>
    <p:extLst>
      <p:ext uri="{BB962C8B-B14F-4D97-AF65-F5344CB8AC3E}">
        <p14:creationId xmlns:p14="http://schemas.microsoft.com/office/powerpoint/2010/main" val="210474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7" name="Text Box 118"/>
          <p:cNvSpPr txBox="1">
            <a:spLocks noChangeArrowheads="1"/>
          </p:cNvSpPr>
          <p:nvPr/>
        </p:nvSpPr>
        <p:spPr bwMode="auto">
          <a:xfrm>
            <a:off x="299716" y="1207215"/>
            <a:ext cx="2544059" cy="1184940"/>
          </a:xfrm>
          <a:prstGeom prst="rect">
            <a:avLst/>
          </a:prstGeom>
          <a:solidFill>
            <a:schemeClr val="bg1"/>
          </a:solidFill>
          <a:ln w="28575">
            <a:solidFill>
              <a:srgbClr val="7B1F1F"/>
            </a:solidFill>
            <a:prstDash val="sysDot"/>
            <a:miter lim="800000"/>
            <a:headEnd/>
            <a:tailEnd/>
          </a:ln>
        </p:spPr>
        <p:txBody>
          <a:bodyPr wrap="square" lIns="182880" tIns="91440" bIns="9144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venir 3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Built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1949, 1965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GESA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Project: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Dec. 2011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Site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11.25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acres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Area: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13,324 </a:t>
            </a:r>
            <a:r>
              <a:rPr lang="en-US" sz="1300" baseline="0" dirty="0">
                <a:solidFill>
                  <a:schemeClr val="bg2">
                    <a:lumMod val="50000"/>
                  </a:schemeClr>
                </a:solidFill>
              </a:rPr>
              <a:t>SF</a:t>
            </a:r>
          </a:p>
          <a:p>
            <a:pPr>
              <a:spcBef>
                <a:spcPts val="0"/>
              </a:spcBef>
              <a:tabLst>
                <a:tab pos="2743200" algn="r"/>
              </a:tabLst>
              <a:defRPr/>
            </a:pP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District Capacity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:	</a:t>
            </a:r>
            <a:r>
              <a:rPr lang="en-US" sz="1300" baseline="0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District Administration Offices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Existing Conditions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378505" y="5924923"/>
            <a:ext cx="108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FIRST FLOOR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9185" y="5924521"/>
            <a:ext cx="881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0" dirty="0" smtClean="0">
                <a:solidFill>
                  <a:schemeClr val="bg2">
                    <a:lumMod val="50000"/>
                  </a:schemeClr>
                </a:solidFill>
                <a:latin typeface="Avenir LT 55 Roman" pitchFamily="2" charset="0"/>
              </a:rPr>
              <a:t>BASEMENT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22560" r="14515" b="26480"/>
          <a:stretch/>
        </p:blipFill>
        <p:spPr>
          <a:xfrm rot="16200000">
            <a:off x="3757495" y="1203904"/>
            <a:ext cx="4472780" cy="4963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640" y="2926080"/>
            <a:ext cx="3302830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baseline="0" dirty="0" smtClean="0">
                <a:solidFill>
                  <a:srgbClr val="7B1F1F"/>
                </a:solidFill>
                <a:latin typeface="+mj-lt"/>
              </a:rPr>
              <a:t>Facilities Improvements:</a:t>
            </a:r>
          </a:p>
          <a:p>
            <a:pPr algn="l">
              <a:lnSpc>
                <a:spcPct val="110000"/>
              </a:lnSpc>
            </a:pPr>
            <a:endParaRPr lang="en-US" sz="10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/ Clean Exterior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uilding 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Repair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/ Refurbish Interior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Finishes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Upgrade Casework &amp; Furnishings </a:t>
            </a:r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Upgrade Mechanical, Electrical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, &amp;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</a:rPr>
              <a:t>Plumbing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</a:rPr>
              <a:t>Systems</a:t>
            </a:r>
            <a:endParaRPr lang="en-US" sz="1300" b="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 Kitchen / Kitchen Equipment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Building </a:t>
            </a: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Code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/ Security Upgrades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Accessibility </a:t>
            </a:r>
            <a:r>
              <a:rPr lang="en-US" sz="13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Upgrades</a:t>
            </a:r>
          </a:p>
          <a:p>
            <a:pPr algn="l"/>
            <a:endParaRPr lang="en-US" sz="1300" b="0" baseline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95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School District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Summary - Building Improvement Construction Costs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0" y="932675"/>
            <a:ext cx="7086600" cy="5636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3955" y="6510495"/>
            <a:ext cx="7949835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1" algn="l">
              <a:lnSpc>
                <a:spcPct val="110000"/>
              </a:lnSpc>
            </a:pPr>
            <a:r>
              <a:rPr lang="en-US" sz="1250" baseline="0" dirty="0" smtClean="0"/>
              <a:t>** Note: Construction Cost x 1.25 = Total Project Cost</a:t>
            </a:r>
            <a:endParaRPr lang="en-US" sz="1250" baseline="0" dirty="0"/>
          </a:p>
        </p:txBody>
      </p:sp>
    </p:spTree>
    <p:extLst>
      <p:ext uri="{BB962C8B-B14F-4D97-AF65-F5344CB8AC3E}">
        <p14:creationId xmlns:p14="http://schemas.microsoft.com/office/powerpoint/2010/main" val="316524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School District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Summary - Building Improvement Construction Costs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53955" y="6510495"/>
            <a:ext cx="7949835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1" algn="l">
              <a:lnSpc>
                <a:spcPct val="110000"/>
              </a:lnSpc>
            </a:pPr>
            <a:r>
              <a:rPr lang="en-US" sz="1250" baseline="0" dirty="0" smtClean="0"/>
              <a:t>** Note: Construction Cost x 1.25 = Total Project Cost</a:t>
            </a:r>
            <a:endParaRPr lang="en-US" sz="1250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62" y="1086295"/>
            <a:ext cx="7087271" cy="53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5828" y="-70231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7B1F1F"/>
                </a:solidFill>
                <a:latin typeface="+mn-lt"/>
              </a:rPr>
              <a:t>Shippensburg Area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Project Team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226432" y="2595385"/>
            <a:ext cx="6243718" cy="1678825"/>
          </a:xfrm>
          <a:prstGeom prst="rect">
            <a:avLst/>
          </a:prstGeom>
          <a:effectLst/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2728560" y="1153447"/>
            <a:ext cx="5569217" cy="5539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 </a:t>
            </a:r>
            <a:r>
              <a: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Associates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>
                <a:solidFill>
                  <a:srgbClr val="7B1F1F"/>
                </a:solidFill>
              </a:rPr>
              <a:t>Architects &amp; Educational Facilities Planners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K&amp;W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7B1F1F"/>
                </a:solidFill>
                <a:latin typeface="+mj-lt"/>
              </a:rPr>
              <a:t>Civil / Site Engineering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Gatter</a:t>
            </a: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&amp; Diehl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7B1F1F"/>
                </a:solidFill>
                <a:latin typeface="+mj-lt"/>
              </a:rPr>
              <a:t>Mechanical, Electrical, Plumbing Engineering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Reynolds Construction Managers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7B1F1F"/>
                </a:solidFill>
                <a:latin typeface="+mj-lt"/>
              </a:rPr>
              <a:t>Construction Management / Cost Estimating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Advanced Foodservice Solutions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7B1F1F"/>
                </a:solidFill>
                <a:latin typeface="+mj-lt"/>
              </a:rPr>
              <a:t>Food Service / Kitchen Design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aseline="0" dirty="0" smtClean="0">
              <a:solidFill>
                <a:srgbClr val="7B1F1F"/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Baker, Ingram &amp; Associates</a:t>
            </a: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7B1F1F"/>
                </a:solidFill>
              </a:rPr>
              <a:t>Structural Engineering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aseline="0" dirty="0">
              <a:solidFill>
                <a:srgbClr val="7B1F1F"/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Atlantic Aquatic Engineering, Inc.</a:t>
            </a:r>
            <a:endParaRPr lang="en-US" sz="24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400" baseline="0" dirty="0" smtClean="0">
                <a:solidFill>
                  <a:srgbClr val="7B1F1F"/>
                </a:solidFill>
              </a:rPr>
              <a:t>Aquatic Facility Consultant</a:t>
            </a:r>
            <a:endParaRPr lang="en-US" sz="1400" baseline="0" dirty="0">
              <a:solidFill>
                <a:srgbClr val="7B1F1F"/>
              </a:solidFill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1800" baseline="0" dirty="0" smtClean="0">
              <a:solidFill>
                <a:srgbClr val="7B1F1F"/>
              </a:solidFill>
              <a:latin typeface="+mj-lt"/>
            </a:endParaRPr>
          </a:p>
        </p:txBody>
      </p:sp>
      <p:pic>
        <p:nvPicPr>
          <p:cNvPr id="16" name="Picture 15" descr="20090529151926_0000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 r="27501" b="17527"/>
          <a:stretch/>
        </p:blipFill>
        <p:spPr bwMode="auto">
          <a:xfrm>
            <a:off x="1416493" y="5846818"/>
            <a:ext cx="973567" cy="3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6"/>
          <a:stretch/>
        </p:blipFill>
        <p:spPr>
          <a:xfrm>
            <a:off x="1530333" y="1308760"/>
            <a:ext cx="647860" cy="324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93" y="3569634"/>
            <a:ext cx="969376" cy="35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7"/>
          <a:stretch/>
        </p:blipFill>
        <p:spPr>
          <a:xfrm>
            <a:off x="1623602" y="4277766"/>
            <a:ext cx="461322" cy="43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3" y="2008000"/>
            <a:ext cx="679579" cy="473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44" y="5128195"/>
            <a:ext cx="1094034" cy="305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47" y="2739667"/>
            <a:ext cx="563429" cy="5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226432" y="2595385"/>
            <a:ext cx="6243718" cy="1678825"/>
          </a:xfrm>
          <a:prstGeom prst="rect">
            <a:avLst/>
          </a:prstGeom>
          <a:effectLst/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Process / Contents of the Study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03260" y="1163105"/>
            <a:ext cx="8470100" cy="544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Demographic Review 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="0" baseline="0" dirty="0">
                <a:solidFill>
                  <a:srgbClr val="7B1F1F"/>
                </a:solidFill>
                <a:latin typeface="+mj-lt"/>
              </a:rPr>
              <a:t> </a:t>
            </a:r>
            <a:r>
              <a:rPr lang="en-US" sz="2400" b="0" baseline="0" dirty="0" smtClean="0">
                <a:solidFill>
                  <a:srgbClr val="7B1F1F"/>
                </a:solidFill>
                <a:latin typeface="+mj-lt"/>
              </a:rPr>
              <a:t>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(Student Enrollment, Population, Housing)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Facilities Study </a:t>
            </a:r>
            <a:br>
              <a:rPr lang="en-US" sz="2800" baseline="0" dirty="0" smtClean="0">
                <a:solidFill>
                  <a:srgbClr val="7B1F1F"/>
                </a:solidFill>
                <a:latin typeface="+mj-lt"/>
              </a:rPr>
            </a:b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(Building Improvements &amp; Construction Cost)</a:t>
            </a:r>
          </a:p>
          <a:p>
            <a:pPr marL="285750" indent="-28575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Educational Program Review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(Requirements / Needs)</a:t>
            </a:r>
          </a:p>
          <a:p>
            <a:pPr marL="285750" indent="-28575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endParaRPr lang="en-US" sz="9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800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Next Steps:</a:t>
            </a: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Solutions</a:t>
            </a:r>
            <a:r>
              <a:rPr lang="en-US" sz="3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(Construction Options)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Cost and Financing of Options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700" baseline="0" dirty="0" smtClean="0">
              <a:solidFill>
                <a:srgbClr val="7B1F1F"/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Schedule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28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 defTabSz="-117475">
              <a:tabLst>
                <a:tab pos="2632075" algn="l"/>
              </a:tabLst>
              <a:defRPr/>
            </a:pPr>
            <a:r>
              <a:rPr lang="en-US" sz="14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Study per PDE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86337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7368" y="266701"/>
            <a:ext cx="8611533" cy="1549290"/>
          </a:xfrm>
          <a:prstGeom prst="rect">
            <a:avLst/>
          </a:prstGeom>
          <a:solidFill>
            <a:srgbClr val="7B1F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77368" y="1812506"/>
            <a:ext cx="1380744" cy="4809281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4510" y="702245"/>
            <a:ext cx="5199220" cy="760472"/>
            <a:chOff x="3628370" y="723748"/>
            <a:chExt cx="3670385" cy="760472"/>
          </a:xfrm>
        </p:grpSpPr>
        <p:sp>
          <p:nvSpPr>
            <p:cNvPr id="3083" name="Text Box 37"/>
            <p:cNvSpPr txBox="1">
              <a:spLocks noChangeArrowheads="1"/>
            </p:cNvSpPr>
            <p:nvPr/>
          </p:nvSpPr>
          <p:spPr bwMode="auto">
            <a:xfrm>
              <a:off x="3628370" y="723748"/>
              <a:ext cx="36703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Shippensburg Area School District</a:t>
              </a:r>
              <a:endParaRPr lang="en-US" sz="2400" b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2" name="Text Box 29"/>
            <p:cNvSpPr txBox="1">
              <a:spLocks noChangeArrowheads="1"/>
            </p:cNvSpPr>
            <p:nvPr/>
          </p:nvSpPr>
          <p:spPr bwMode="auto">
            <a:xfrm>
              <a:off x="3688685" y="1145666"/>
              <a:ext cx="2438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24 June </a:t>
              </a:r>
              <a:r>
                <a:rPr lang="en-US" sz="1600" b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2019</a:t>
              </a:r>
              <a:endParaRPr lang="en-US" sz="1600" baseline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2" name="Picture 63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419100" y="5466803"/>
            <a:ext cx="1020163" cy="9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265842"/>
            <a:ext cx="1375887" cy="154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53" y="1802892"/>
            <a:ext cx="7235647" cy="48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1591323" y="-697053"/>
            <a:ext cx="5961352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School District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Proposed Campus Site Plan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5610" y="-296286"/>
            <a:ext cx="5952775" cy="83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226432" y="2595385"/>
            <a:ext cx="6243718" cy="1678825"/>
          </a:xfrm>
          <a:prstGeom prst="rect">
            <a:avLst/>
          </a:prstGeom>
          <a:effectLst/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 smtClean="0">
                <a:solidFill>
                  <a:srgbClr val="7B1F1F"/>
                </a:solidFill>
                <a:latin typeface="+mn-lt"/>
              </a:rPr>
              <a:t>Shippensburg Area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Process / Contents of the Study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5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03260" y="1163105"/>
            <a:ext cx="8470100" cy="544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Demographic Review 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400" b="0" baseline="0" dirty="0">
                <a:solidFill>
                  <a:srgbClr val="7B1F1F"/>
                </a:solidFill>
                <a:latin typeface="+mj-lt"/>
              </a:rPr>
              <a:t> </a:t>
            </a:r>
            <a:r>
              <a:rPr lang="en-US" sz="2400" b="0" baseline="0" dirty="0" smtClean="0">
                <a:solidFill>
                  <a:srgbClr val="7B1F1F"/>
                </a:solidFill>
                <a:latin typeface="+mj-lt"/>
              </a:rPr>
              <a:t>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(Student Enrollment, Population, Housing)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Facilities Study </a:t>
            </a:r>
            <a:br>
              <a:rPr lang="en-US" sz="2800" baseline="0" dirty="0" smtClean="0">
                <a:solidFill>
                  <a:srgbClr val="7B1F1F"/>
                </a:solidFill>
                <a:latin typeface="+mj-lt"/>
              </a:rPr>
            </a:b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(Building Improvements &amp; Construction Cost)</a:t>
            </a:r>
          </a:p>
          <a:p>
            <a:pPr marL="285750" indent="-28575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Educational Program Review</a:t>
            </a: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(Requirements / Needs)</a:t>
            </a:r>
          </a:p>
          <a:p>
            <a:pPr marL="285750" indent="-28575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endParaRPr lang="en-US" sz="9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endParaRPr lang="en-US" sz="14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 defTabSz="-117475">
              <a:tabLst>
                <a:tab pos="2632075" algn="l"/>
              </a:tabLst>
              <a:defRPr/>
            </a:pPr>
            <a:r>
              <a:rPr lang="en-US" sz="1800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Next Steps:</a:t>
            </a: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Solutions</a:t>
            </a:r>
            <a:r>
              <a:rPr lang="en-US" sz="3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(Construction Options)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800" b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Cost and Financing of Options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700" baseline="0" dirty="0" smtClean="0">
              <a:solidFill>
                <a:srgbClr val="7B1F1F"/>
              </a:solidFill>
              <a:latin typeface="+mj-lt"/>
            </a:endParaRPr>
          </a:p>
          <a:p>
            <a:pPr marL="457200" indent="-457200" algn="l" defTabSz="-117475">
              <a:buFont typeface="Wingdings" panose="05000000000000000000" pitchFamily="2" charset="2"/>
              <a:buChar char="§"/>
              <a:tabLst>
                <a:tab pos="2632075" algn="l"/>
              </a:tabLst>
              <a:defRPr/>
            </a:pPr>
            <a:r>
              <a:rPr lang="en-US" sz="2800" baseline="0" dirty="0" smtClean="0">
                <a:solidFill>
                  <a:srgbClr val="7B1F1F"/>
                </a:solidFill>
                <a:latin typeface="+mj-lt"/>
              </a:rPr>
              <a:t>Schedule</a:t>
            </a:r>
          </a:p>
          <a:p>
            <a:pPr algn="l" defTabSz="-117475">
              <a:tabLst>
                <a:tab pos="2632075" algn="l"/>
              </a:tabLst>
              <a:defRPr/>
            </a:pPr>
            <a:endParaRPr lang="en-US" sz="28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 defTabSz="-117475">
              <a:tabLst>
                <a:tab pos="2632075" algn="l"/>
              </a:tabLst>
              <a:defRPr/>
            </a:pPr>
            <a:r>
              <a:rPr lang="en-US" sz="14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Study per PDE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5681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3415" y="239206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7B1F1F"/>
                </a:solidFill>
                <a:latin typeface="+mn-lt"/>
              </a:rPr>
              <a:t>Shippensburg Area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Demographic Exploration - Population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68" y="1043437"/>
            <a:ext cx="5156650" cy="5646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223415" y="3966670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23415" y="554127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6817" y="1573640"/>
            <a:ext cx="318942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2000 - 2010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Gain of Population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en-US" sz="2400" b="0" baseline="0" dirty="0" smtClean="0">
                <a:solidFill>
                  <a:srgbClr val="FF0000"/>
                </a:solidFill>
                <a:latin typeface="+mj-lt"/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  <a:latin typeface="+mj-lt"/>
              </a:rPr>
              <a:t>4,480</a:t>
            </a: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2010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Population</a:t>
            </a: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400" b="0" baseline="0" dirty="0" smtClean="0">
                <a:solidFill>
                  <a:srgbClr val="FF0000"/>
                </a:solidFill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</a:rPr>
              <a:t>1,699</a:t>
            </a:r>
            <a:endParaRPr lang="en-US" sz="3200" baseline="0" dirty="0">
              <a:solidFill>
                <a:srgbClr val="FF0000"/>
              </a:solidFill>
            </a:endParaRP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2000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Population</a:t>
            </a: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400" b="0" baseline="0" dirty="0" smtClean="0">
                <a:solidFill>
                  <a:srgbClr val="FF0000"/>
                </a:solidFill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</a:rPr>
              <a:t>6,179</a:t>
            </a:r>
            <a:endParaRPr lang="en-US" sz="14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endParaRPr lang="en-US" baseline="0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94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7B1F1F"/>
                </a:solidFill>
              </a:rPr>
              <a:t>Shippensburg Area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Demographic Exploration - Housing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91" y="1034528"/>
            <a:ext cx="5122563" cy="56509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223415" y="239206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23415" y="3966670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23415" y="5541275"/>
            <a:ext cx="249632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6817" y="1573640"/>
            <a:ext cx="318942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2000 - 2010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Gain of Housing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</a:t>
            </a:r>
            <a:r>
              <a:rPr lang="en-US" sz="2400" b="0" baseline="0" dirty="0" smtClean="0">
                <a:solidFill>
                  <a:srgbClr val="FF0000"/>
                </a:solidFill>
                <a:latin typeface="+mj-lt"/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  <a:latin typeface="+mj-lt"/>
              </a:rPr>
              <a:t>2,128</a:t>
            </a: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2010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Housing</a:t>
            </a:r>
            <a:endParaRPr lang="en-US" sz="24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400" b="0" baseline="0" dirty="0" smtClean="0">
                <a:solidFill>
                  <a:srgbClr val="FF0000"/>
                </a:solidFill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</a:rPr>
              <a:t>1,620</a:t>
            </a:r>
            <a:endParaRPr lang="en-US" sz="3200" baseline="0" dirty="0">
              <a:solidFill>
                <a:srgbClr val="FF0000"/>
              </a:solidFill>
            </a:endParaRPr>
          </a:p>
          <a:p>
            <a:pPr algn="l"/>
            <a:endParaRPr lang="en-US" sz="1800" b="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2000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Housing</a:t>
            </a:r>
            <a:endParaRPr lang="en-US" sz="24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8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1800" b="0" baseline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400" b="0" baseline="0" dirty="0" smtClean="0">
                <a:solidFill>
                  <a:srgbClr val="FF0000"/>
                </a:solidFill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</a:rPr>
              <a:t>3,748</a:t>
            </a:r>
            <a:endParaRPr lang="en-US" sz="14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endParaRPr lang="en-US" baseline="0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74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1143001" y="-1143000"/>
            <a:ext cx="6858001" cy="914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1573129" y="-711975"/>
            <a:ext cx="5995953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52403" y="94125"/>
            <a:ext cx="88391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7B1F1F"/>
                </a:solidFill>
                <a:latin typeface="+mj-lt"/>
              </a:rPr>
              <a:t>Shippensburg Area SD Feasibility Study</a:t>
            </a:r>
          </a:p>
          <a:p>
            <a:pPr>
              <a:lnSpc>
                <a:spcPct val="110000"/>
              </a:lnSpc>
            </a:pPr>
            <a:r>
              <a:rPr lang="en-US" sz="16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Demographic Exploration – Historical Student Enrollment</a:t>
            </a:r>
            <a:endParaRPr lang="en-US" sz="16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 bwMode="auto">
          <a:xfrm>
            <a:off x="6223415" y="2392065"/>
            <a:ext cx="226589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69" y="1657904"/>
            <a:ext cx="5415105" cy="42673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3727090" y="3340861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613345" y="5467602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12297" y="5668095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97413" y="5668595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071265" y="3966670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397707" y="4184407"/>
            <a:ext cx="326443" cy="2656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23415" y="3889860"/>
            <a:ext cx="226589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23415" y="5502870"/>
            <a:ext cx="2265895" cy="576075"/>
          </a:xfrm>
          <a:prstGeom prst="rect">
            <a:avLst/>
          </a:prstGeom>
          <a:solidFill>
            <a:srgbClr val="E1EB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6817" y="1573640"/>
            <a:ext cx="31894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2000 - 2010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Gain of Students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en-US" sz="2400" b="0" baseline="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aseline="0" dirty="0" smtClean="0">
                <a:solidFill>
                  <a:srgbClr val="FF0000"/>
                </a:solidFill>
                <a:latin typeface="+mj-lt"/>
              </a:rPr>
              <a:t>197</a:t>
            </a:r>
            <a:endParaRPr lang="en-US" sz="3200" b="0" baseline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endParaRPr lang="en-US" sz="14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2010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Loss </a:t>
            </a: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of Students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en-US" sz="2400" b="0" baseline="0" dirty="0" smtClean="0">
                <a:solidFill>
                  <a:srgbClr val="FF0000"/>
                </a:solidFill>
              </a:rPr>
              <a:t>-</a:t>
            </a:r>
            <a:r>
              <a:rPr lang="en-US" sz="2400" b="0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aseline="0" dirty="0" smtClean="0">
                <a:solidFill>
                  <a:srgbClr val="FF0000"/>
                </a:solidFill>
              </a:rPr>
              <a:t>58</a:t>
            </a:r>
          </a:p>
          <a:p>
            <a:pPr algn="l">
              <a:spcBef>
                <a:spcPts val="600"/>
              </a:spcBef>
            </a:pPr>
            <a:endParaRPr lang="en-US" sz="14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2000 - 2017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Gain of Students</a:t>
            </a:r>
          </a:p>
          <a:p>
            <a:pPr algn="l">
              <a:spcBef>
                <a:spcPts val="600"/>
              </a:spcBef>
            </a:pPr>
            <a:r>
              <a:rPr lang="en-US" sz="2400" b="0" baseline="0" dirty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en-US" sz="2400" b="0" baseline="0" dirty="0" smtClean="0">
                <a:solidFill>
                  <a:srgbClr val="FF0000"/>
                </a:solidFill>
              </a:rPr>
              <a:t>+ </a:t>
            </a:r>
            <a:r>
              <a:rPr lang="en-US" sz="3200" baseline="0" dirty="0" smtClean="0">
                <a:solidFill>
                  <a:srgbClr val="FF0000"/>
                </a:solidFill>
              </a:rPr>
              <a:t>139</a:t>
            </a:r>
            <a:endParaRPr lang="en-US" sz="3200" b="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0" baseline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baseline="0" dirty="0" smtClean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50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68" y="2046420"/>
            <a:ext cx="2743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Architects and MEP Engineers survey buildings and sites</a:t>
            </a:r>
          </a:p>
          <a:p>
            <a:endParaRPr lang="en-US" sz="1600" dirty="0" smtClean="0">
              <a:latin typeface="+mn-lt"/>
            </a:endParaRPr>
          </a:p>
        </p:txBody>
      </p:sp>
      <p:sp>
        <p:nvSpPr>
          <p:cNvPr id="4" name="Down Arrow Callout 3"/>
          <p:cNvSpPr/>
          <p:nvPr/>
        </p:nvSpPr>
        <p:spPr bwMode="auto">
          <a:xfrm>
            <a:off x="515367" y="2008015"/>
            <a:ext cx="2743200" cy="1143000"/>
          </a:xfrm>
          <a:prstGeom prst="downArrowCallout">
            <a:avLst>
              <a:gd name="adj1" fmla="val 25000"/>
              <a:gd name="adj2" fmla="val 25000"/>
              <a:gd name="adj3" fmla="val 27815"/>
              <a:gd name="adj4" fmla="val 64977"/>
            </a:avLst>
          </a:prstGeom>
          <a:noFill/>
          <a:ln w="28575" cap="flat" cmpd="sng" algn="ctr">
            <a:solidFill>
              <a:srgbClr val="7B1F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18" y="3141825"/>
            <a:ext cx="13499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baseline="0" dirty="0">
              <a:solidFill>
                <a:srgbClr val="F6860A"/>
              </a:solidFill>
            </a:endParaRPr>
          </a:p>
          <a:p>
            <a:pPr marL="288925" lvl="1" indent="-288925" algn="l"/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Security</a:t>
            </a:r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Safety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Codes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/>
              <a:t>Condition</a:t>
            </a:r>
          </a:p>
          <a:p>
            <a:pPr marL="53975" lvl="1" algn="l">
              <a:lnSpc>
                <a:spcPct val="110000"/>
              </a:lnSpc>
            </a:pPr>
            <a:endParaRPr lang="en-US" sz="1400" b="0" baseline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79657" y="3577918"/>
            <a:ext cx="155540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Mechanical</a:t>
            </a:r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Electrical</a:t>
            </a:r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Plumbing</a:t>
            </a:r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Site</a:t>
            </a:r>
            <a:endParaRPr lang="en-US" sz="1400" b="0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567580" y="3244066"/>
            <a:ext cx="2573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baseline="0" dirty="0" smtClean="0">
                <a:ln w="0"/>
                <a:solidFill>
                  <a:srgbClr val="009900"/>
                </a:solidFill>
                <a:latin typeface="+mn-lt"/>
              </a:rPr>
              <a:t>PHYSICAL PLANT</a:t>
            </a:r>
            <a:endParaRPr lang="en-US" sz="1600" u="sng" dirty="0" smtClean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25" y="4705392"/>
            <a:ext cx="3349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rgbClr val="000000"/>
                </a:solidFill>
                <a:latin typeface="Avenir LT 55 Roman" pitchFamily="2" charset="0"/>
              </a:rPr>
              <a:t> </a:t>
            </a:r>
            <a:r>
              <a:rPr lang="en-US" sz="1600" u="sng" baseline="0" dirty="0" smtClean="0">
                <a:ln w="0"/>
                <a:solidFill>
                  <a:srgbClr val="009900"/>
                </a:solidFill>
                <a:latin typeface="Arial"/>
              </a:rPr>
              <a:t>EDUCATIONAL PROGRAMMING</a:t>
            </a:r>
            <a:endParaRPr lang="en-US" sz="1600" u="sng" dirty="0">
              <a:solidFill>
                <a:srgbClr val="0099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546" y="5042010"/>
            <a:ext cx="3387754" cy="14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Efficient Program-Use of Facilities</a:t>
            </a:r>
            <a:endParaRPr lang="en-US" sz="1400" b="0" baseline="0" dirty="0"/>
          </a:p>
          <a:p>
            <a:pPr marL="339725" lvl="1" indent="-28575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Size / Future Capacity of Schools</a:t>
            </a:r>
            <a:endParaRPr lang="en-US" sz="1400" b="0" baseline="0" dirty="0"/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Grade Realignment / Grade Levels</a:t>
            </a:r>
            <a:endParaRPr lang="en-US" sz="1400" b="0" baseline="0" dirty="0"/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Students per Classroom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Use of Core Facilities</a:t>
            </a:r>
          </a:p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Site – Parking, Drives, Playfields</a:t>
            </a:r>
            <a:endParaRPr lang="en-US" sz="1400" b="0" baseline="0" dirty="0"/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" y="94125"/>
            <a:ext cx="914399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009900"/>
                </a:solidFill>
              </a:rPr>
              <a:t>Facilities </a:t>
            </a:r>
            <a:r>
              <a:rPr lang="en-US" sz="2000" baseline="0" dirty="0" smtClean="0">
                <a:solidFill>
                  <a:srgbClr val="009900"/>
                </a:solidFill>
              </a:rPr>
              <a:t>Evaluation Process</a:t>
            </a:r>
            <a:endParaRPr lang="en-US" sz="2000" baseline="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Improvement Lists: Itemized, Priced, and Prioritized</a:t>
            </a:r>
            <a:endParaRPr lang="en-US" sz="15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Study Process logo.png"/>
          <p:cNvPicPr>
            <a:picLocks noChangeAspect="1"/>
          </p:cNvPicPr>
          <p:nvPr/>
        </p:nvPicPr>
        <p:blipFill>
          <a:blip r:embed="rId3" cstate="print"/>
          <a:srcRect l="20808" t="73889" r="65455" b="8333"/>
          <a:stretch>
            <a:fillRect/>
          </a:stretch>
        </p:blipFill>
        <p:spPr>
          <a:xfrm>
            <a:off x="914746" y="356600"/>
            <a:ext cx="1559964" cy="1559964"/>
          </a:xfrm>
          <a:prstGeom prst="rect">
            <a:avLst/>
          </a:prstGeom>
        </p:spPr>
      </p:pic>
      <p:pic>
        <p:nvPicPr>
          <p:cNvPr id="22" name="EIA Logo" descr="EILOGO"/>
          <p:cNvPicPr>
            <a:picLocks noChangeAspect="1" noChangeArrowheads="1"/>
          </p:cNvPicPr>
          <p:nvPr/>
        </p:nvPicPr>
        <p:blipFill>
          <a:blip r:embed="rId4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17833"/>
          <a:stretch/>
        </p:blipFill>
        <p:spPr>
          <a:xfrm>
            <a:off x="3544400" y="1036083"/>
            <a:ext cx="4407240" cy="5426912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48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/>
          <p:cNvSpPr>
            <a:spLocks noChangeArrowheads="1"/>
          </p:cNvSpPr>
          <p:nvPr/>
        </p:nvSpPr>
        <p:spPr bwMode="auto">
          <a:xfrm rot="16200000">
            <a:off x="1142997" y="-1144885"/>
            <a:ext cx="6858000" cy="91439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 i="1" baseline="0" dirty="0">
              <a:ln w="18000">
                <a:solidFill>
                  <a:srgbClr val="D7E2F5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urier New" pitchFamily="49" charset="0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2828" y="2315255"/>
            <a:ext cx="275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Architects and MEP Engineers estimate costs for each work individually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475" y="4232155"/>
            <a:ext cx="268835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indent="-292100"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b="0" baseline="0" dirty="0" smtClean="0"/>
              <a:t>Estimates by Reynolds Construction Managers Professional Estimating Department.</a:t>
            </a:r>
            <a:endParaRPr lang="en-US" sz="1400" b="0" baseline="0" dirty="0"/>
          </a:p>
        </p:txBody>
      </p:sp>
      <p:sp>
        <p:nvSpPr>
          <p:cNvPr id="12" name="TextBox 11"/>
          <p:cNvSpPr txBox="1"/>
          <p:nvPr/>
        </p:nvSpPr>
        <p:spPr>
          <a:xfrm>
            <a:off x="3747193" y="1201510"/>
            <a:ext cx="5092005" cy="514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Avenir LT 55 Roman" pitchFamily="2" charset="0"/>
            </a:endParaRPr>
          </a:p>
        </p:txBody>
      </p:sp>
      <p:sp>
        <p:nvSpPr>
          <p:cNvPr id="27" name="Down Arrow Callout 26"/>
          <p:cNvSpPr/>
          <p:nvPr/>
        </p:nvSpPr>
        <p:spPr bwMode="auto">
          <a:xfrm>
            <a:off x="515367" y="2284881"/>
            <a:ext cx="2743200" cy="1336144"/>
          </a:xfrm>
          <a:prstGeom prst="downArrowCallout">
            <a:avLst>
              <a:gd name="adj1" fmla="val 25000"/>
              <a:gd name="adj2" fmla="val 25000"/>
              <a:gd name="adj3" fmla="val 27815"/>
              <a:gd name="adj4" fmla="val 64977"/>
            </a:avLst>
          </a:prstGeom>
          <a:noFill/>
          <a:ln w="28575" cap="flat" cmpd="sng" algn="ctr">
            <a:solidFill>
              <a:srgbClr val="7B1F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1" y="94125"/>
            <a:ext cx="914399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009900"/>
                </a:solidFill>
              </a:rPr>
              <a:t>Facilities </a:t>
            </a:r>
            <a:r>
              <a:rPr lang="en-US" sz="2000" baseline="0" dirty="0" smtClean="0">
                <a:solidFill>
                  <a:srgbClr val="009900"/>
                </a:solidFill>
              </a:rPr>
              <a:t>Evaluation Process</a:t>
            </a:r>
            <a:endParaRPr lang="en-US" sz="2000" baseline="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Improvement Lists: Itemized, Priced, and Prioritized</a:t>
            </a:r>
            <a:endParaRPr lang="en-US" sz="15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451" y="3838290"/>
            <a:ext cx="3110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baseline="0" dirty="0" smtClean="0">
                <a:ln w="0"/>
                <a:solidFill>
                  <a:srgbClr val="009900"/>
                </a:solidFill>
                <a:latin typeface="+mn-lt"/>
              </a:rPr>
              <a:t>ITEMIZED ESTIMATED COSTS</a:t>
            </a:r>
            <a:endParaRPr lang="en-US" sz="1600" u="sng" dirty="0" smtClean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18" name="Picture 17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914746" y="356600"/>
            <a:ext cx="1559964" cy="1559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8524"/>
          <a:stretch/>
        </p:blipFill>
        <p:spPr>
          <a:xfrm>
            <a:off x="3544400" y="1036083"/>
            <a:ext cx="4906506" cy="5426912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3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367" y="2024024"/>
            <a:ext cx="2743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latin typeface="+mn-lt"/>
                <a:cs typeface="Arial" panose="020B0604020202020204" pitchFamily="34" charset="0"/>
              </a:rPr>
              <a:t>Architect, Engineers, and SD Team prioritize the work items and assign ranking to each work item</a:t>
            </a:r>
          </a:p>
          <a:p>
            <a:endParaRPr lang="en-US" sz="14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EIA Logo" descr="EILOGO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155425" y="164575"/>
            <a:ext cx="652581" cy="6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9655" y="3684976"/>
            <a:ext cx="330541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1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HIGH</a:t>
            </a:r>
            <a:r>
              <a:rPr lang="en-US" sz="1400" baseline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PRIORITY</a:t>
            </a:r>
          </a:p>
          <a:p>
            <a:pPr>
              <a:lnSpc>
                <a:spcPct val="108000"/>
              </a:lnSpc>
            </a:pPr>
            <a:endParaRPr lang="en-US" sz="900" baseline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2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MEDIUM PRIORITY</a:t>
            </a:r>
          </a:p>
          <a:p>
            <a:pPr>
              <a:lnSpc>
                <a:spcPct val="108000"/>
              </a:lnSpc>
            </a:pPr>
            <a:endParaRPr lang="en-US" sz="900" baseline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3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LOW PRIORITY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FUTURE CONSIDERATION</a:t>
            </a:r>
          </a:p>
          <a:p>
            <a:pPr>
              <a:lnSpc>
                <a:spcPct val="108000"/>
              </a:lnSpc>
            </a:pPr>
            <a:endParaRPr lang="en-US" sz="900" baseline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400" baseline="0" dirty="0" smtClean="0">
                <a:solidFill>
                  <a:srgbClr val="009900"/>
                </a:solidFill>
                <a:latin typeface="+mj-lt"/>
                <a:cs typeface="Arial" panose="020B0604020202020204" pitchFamily="34" charset="0"/>
              </a:rPr>
              <a:t>RANK 4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OPTIONAL</a:t>
            </a:r>
          </a:p>
          <a:p>
            <a:pPr>
              <a:lnSpc>
                <a:spcPct val="108000"/>
              </a:lnSpc>
            </a:pPr>
            <a:r>
              <a:rPr lang="en-US" sz="1400" b="0" baseline="0" dirty="0" smtClean="0">
                <a:latin typeface="+mj-lt"/>
                <a:cs typeface="Arial" panose="020B0604020202020204" pitchFamily="34" charset="0"/>
              </a:rPr>
              <a:t>SEPARATE FUTURE PROJECTS</a:t>
            </a:r>
            <a:endParaRPr lang="en-US" sz="1400" b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 bwMode="auto">
          <a:xfrm>
            <a:off x="515367" y="2016045"/>
            <a:ext cx="2743200" cy="1566575"/>
          </a:xfrm>
          <a:prstGeom prst="downArrowCallout">
            <a:avLst>
              <a:gd name="adj1" fmla="val 25000"/>
              <a:gd name="adj2" fmla="val 25000"/>
              <a:gd name="adj3" fmla="val 27815"/>
              <a:gd name="adj4" fmla="val 64977"/>
            </a:avLst>
          </a:prstGeom>
          <a:noFill/>
          <a:ln w="28575" cap="flat" cmpd="sng" algn="ctr">
            <a:solidFill>
              <a:srgbClr val="7B1F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venir 35 Light" pitchFamily="34" charset="0"/>
            </a:endParaRP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1" y="94125"/>
            <a:ext cx="914399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aseline="0" dirty="0">
                <a:solidFill>
                  <a:srgbClr val="009900"/>
                </a:solidFill>
              </a:rPr>
              <a:t>Facilities </a:t>
            </a:r>
            <a:r>
              <a:rPr lang="en-US" sz="2000" baseline="0" dirty="0" smtClean="0">
                <a:solidFill>
                  <a:srgbClr val="009900"/>
                </a:solidFill>
              </a:rPr>
              <a:t>Evaluation Process</a:t>
            </a:r>
            <a:endParaRPr lang="en-US" sz="2000" baseline="0" dirty="0">
              <a:solidFill>
                <a:srgbClr val="00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Improvement Lists: Itemized, Priced, and Prioritized</a:t>
            </a:r>
            <a:endParaRPr lang="en-US" sz="15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Study Process logo.png"/>
          <p:cNvPicPr>
            <a:picLocks noChangeAspect="1"/>
          </p:cNvPicPr>
          <p:nvPr/>
        </p:nvPicPr>
        <p:blipFill>
          <a:blip r:embed="rId4" cstate="print"/>
          <a:srcRect l="20808" t="73889" r="65455" b="8333"/>
          <a:stretch>
            <a:fillRect/>
          </a:stretch>
        </p:blipFill>
        <p:spPr>
          <a:xfrm>
            <a:off x="914746" y="356600"/>
            <a:ext cx="1559964" cy="1559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399" y="1036083"/>
            <a:ext cx="5363741" cy="5426912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45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4576C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venir 3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4576C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venir 35 Ligh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800" dirty="0" smtClean="0">
            <a:latin typeface="Avenir LT 55 Roma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28948</TotalTime>
  <Words>1003</Words>
  <Application>Microsoft Office PowerPoint</Application>
  <PresentationFormat>On-screen Show (4:3)</PresentationFormat>
  <Paragraphs>345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Avenir 35 Light</vt:lpstr>
      <vt:lpstr>Avenir LT 55 Roman</vt:lpstr>
      <vt:lpstr>Courier New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brummel</dc:creator>
  <cp:lastModifiedBy>Elder, Naoko</cp:lastModifiedBy>
  <cp:revision>1739</cp:revision>
  <cp:lastPrinted>2019-06-20T13:35:11Z</cp:lastPrinted>
  <dcterms:created xsi:type="dcterms:W3CDTF">2008-07-03T13:10:53Z</dcterms:created>
  <dcterms:modified xsi:type="dcterms:W3CDTF">2019-06-24T15:52:27Z</dcterms:modified>
</cp:coreProperties>
</file>