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870" r:id="rId2"/>
    <p:sldId id="871" r:id="rId3"/>
    <p:sldId id="872" r:id="rId4"/>
    <p:sldId id="936" r:id="rId5"/>
    <p:sldId id="895" r:id="rId6"/>
    <p:sldId id="908" r:id="rId7"/>
    <p:sldId id="912" r:id="rId8"/>
    <p:sldId id="1016" r:id="rId9"/>
    <p:sldId id="932" r:id="rId10"/>
    <p:sldId id="939" r:id="rId11"/>
    <p:sldId id="985" r:id="rId12"/>
    <p:sldId id="914" r:id="rId13"/>
    <p:sldId id="987" r:id="rId14"/>
    <p:sldId id="915" r:id="rId15"/>
    <p:sldId id="988" r:id="rId16"/>
    <p:sldId id="916" r:id="rId17"/>
    <p:sldId id="947" r:id="rId18"/>
    <p:sldId id="998" r:id="rId19"/>
    <p:sldId id="999" r:id="rId20"/>
    <p:sldId id="1000" r:id="rId21"/>
    <p:sldId id="1001" r:id="rId22"/>
    <p:sldId id="1002" r:id="rId23"/>
    <p:sldId id="996" r:id="rId24"/>
    <p:sldId id="1003" r:id="rId25"/>
    <p:sldId id="1004" r:id="rId26"/>
    <p:sldId id="1006" r:id="rId27"/>
    <p:sldId id="1005" r:id="rId28"/>
    <p:sldId id="1007" r:id="rId29"/>
    <p:sldId id="1008" r:id="rId30"/>
    <p:sldId id="997" r:id="rId31"/>
    <p:sldId id="989" r:id="rId32"/>
    <p:sldId id="992" r:id="rId33"/>
    <p:sldId id="948" r:id="rId34"/>
    <p:sldId id="938" r:id="rId35"/>
    <p:sldId id="1009" r:id="rId36"/>
    <p:sldId id="1010" r:id="rId37"/>
    <p:sldId id="1011" r:id="rId38"/>
    <p:sldId id="1012" r:id="rId39"/>
    <p:sldId id="1013" r:id="rId40"/>
    <p:sldId id="1014" r:id="rId41"/>
    <p:sldId id="1015" r:id="rId42"/>
    <p:sldId id="940" r:id="rId43"/>
    <p:sldId id="941" r:id="rId44"/>
    <p:sldId id="942" r:id="rId45"/>
    <p:sldId id="965" r:id="rId46"/>
    <p:sldId id="943" r:id="rId47"/>
    <p:sldId id="986" r:id="rId48"/>
    <p:sldId id="949" r:id="rId49"/>
    <p:sldId id="967" r:id="rId50"/>
    <p:sldId id="969" r:id="rId51"/>
    <p:sldId id="968" r:id="rId52"/>
    <p:sldId id="970" r:id="rId53"/>
    <p:sldId id="990" r:id="rId54"/>
    <p:sldId id="957" r:id="rId55"/>
    <p:sldId id="976" r:id="rId56"/>
    <p:sldId id="978" r:id="rId57"/>
    <p:sldId id="977" r:id="rId58"/>
    <p:sldId id="979" r:id="rId59"/>
    <p:sldId id="991" r:id="rId60"/>
  </p:sldIdLst>
  <p:sldSz cx="9144000" cy="6858000" type="screen4x3"/>
  <p:notesSz cx="7315200" cy="9601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1200" b="1" kern="1200" baseline="-25000">
        <a:solidFill>
          <a:schemeClr val="tx1"/>
        </a:solidFill>
        <a:latin typeface="Avenir 35 Light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200" b="1" kern="1200" baseline="-25000">
        <a:solidFill>
          <a:schemeClr val="tx1"/>
        </a:solidFill>
        <a:latin typeface="Avenir 35 Light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200" b="1" kern="1200" baseline="-25000">
        <a:solidFill>
          <a:schemeClr val="tx1"/>
        </a:solidFill>
        <a:latin typeface="Avenir 35 Light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200" b="1" kern="1200" baseline="-25000">
        <a:solidFill>
          <a:schemeClr val="tx1"/>
        </a:solidFill>
        <a:latin typeface="Avenir 35 Light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200" b="1" kern="1200" baseline="-25000">
        <a:solidFill>
          <a:schemeClr val="tx1"/>
        </a:solidFill>
        <a:latin typeface="Avenir 35 Light" pitchFamily="34" charset="0"/>
        <a:ea typeface="+mn-ea"/>
        <a:cs typeface="+mn-cs"/>
      </a:defRPr>
    </a:lvl5pPr>
    <a:lvl6pPr marL="2286000" algn="l" defTabSz="914400" rtl="0" eaLnBrk="1" latinLnBrk="0" hangingPunct="1">
      <a:defRPr sz="1200" b="1" kern="1200" baseline="-25000">
        <a:solidFill>
          <a:schemeClr val="tx1"/>
        </a:solidFill>
        <a:latin typeface="Avenir 35 Light" pitchFamily="34" charset="0"/>
        <a:ea typeface="+mn-ea"/>
        <a:cs typeface="+mn-cs"/>
      </a:defRPr>
    </a:lvl6pPr>
    <a:lvl7pPr marL="2743200" algn="l" defTabSz="914400" rtl="0" eaLnBrk="1" latinLnBrk="0" hangingPunct="1">
      <a:defRPr sz="1200" b="1" kern="1200" baseline="-25000">
        <a:solidFill>
          <a:schemeClr val="tx1"/>
        </a:solidFill>
        <a:latin typeface="Avenir 35 Light" pitchFamily="34" charset="0"/>
        <a:ea typeface="+mn-ea"/>
        <a:cs typeface="+mn-cs"/>
      </a:defRPr>
    </a:lvl7pPr>
    <a:lvl8pPr marL="3200400" algn="l" defTabSz="914400" rtl="0" eaLnBrk="1" latinLnBrk="0" hangingPunct="1">
      <a:defRPr sz="1200" b="1" kern="1200" baseline="-25000">
        <a:solidFill>
          <a:schemeClr val="tx1"/>
        </a:solidFill>
        <a:latin typeface="Avenir 35 Light" pitchFamily="34" charset="0"/>
        <a:ea typeface="+mn-ea"/>
        <a:cs typeface="+mn-cs"/>
      </a:defRPr>
    </a:lvl8pPr>
    <a:lvl9pPr marL="3657600" algn="l" defTabSz="914400" rtl="0" eaLnBrk="1" latinLnBrk="0" hangingPunct="1">
      <a:defRPr sz="1200" b="1" kern="1200" baseline="-25000">
        <a:solidFill>
          <a:schemeClr val="tx1"/>
        </a:solidFill>
        <a:latin typeface="Avenir 35 Light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8">
          <p15:clr>
            <a:srgbClr val="A4A3A4"/>
          </p15:clr>
        </p15:guide>
        <p15:guide id="2" pos="104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5" userDrawn="1">
          <p15:clr>
            <a:srgbClr val="A4A3A4"/>
          </p15:clr>
        </p15:guide>
        <p15:guide id="2" pos="230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BE0E"/>
    <a:srgbClr val="0000EA"/>
    <a:srgbClr val="DDE5FF"/>
    <a:srgbClr val="FFFFCC"/>
    <a:srgbClr val="CAEEE5"/>
    <a:srgbClr val="F5F8D0"/>
    <a:srgbClr val="232DFD"/>
    <a:srgbClr val="B7B7FF"/>
    <a:srgbClr val="ECB2B2"/>
    <a:srgbClr val="7B1F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9192" autoAdjust="0"/>
  </p:normalViewPr>
  <p:slideViewPr>
    <p:cSldViewPr snapToObjects="1">
      <p:cViewPr varScale="1">
        <p:scale>
          <a:sx n="112" d="100"/>
          <a:sy n="112" d="100"/>
        </p:scale>
        <p:origin x="1554" y="96"/>
      </p:cViewPr>
      <p:guideLst>
        <p:guide orient="horz" pos="128"/>
        <p:guide pos="10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3822" y="114"/>
      </p:cViewPr>
      <p:guideLst>
        <p:guide orient="horz" pos="3025"/>
        <p:guide pos="2306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4" y="7"/>
            <a:ext cx="4610099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1" tIns="45670" rIns="91341" bIns="45670" numCol="1" anchor="t" anchorCtr="0" compatLnSpc="1">
            <a:prstTxWarp prst="textNoShape">
              <a:avLst/>
            </a:prstTxWarp>
          </a:bodyPr>
          <a:lstStyle>
            <a:lvl1pPr algn="l">
              <a:defRPr b="0" baseline="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Southern Huntingdon Co SD Feasibility </a:t>
            </a:r>
            <a:r>
              <a:rPr lang="en-US" dirty="0"/>
              <a:t>Study</a:t>
            </a:r>
          </a:p>
        </p:txBody>
      </p:sp>
      <p:sp>
        <p:nvSpPr>
          <p:cNvPr id="3112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7" y="7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1" tIns="45670" rIns="91341" bIns="45670" numCol="1" anchor="t" anchorCtr="0" compatLnSpc="1">
            <a:prstTxWarp prst="textNoShape">
              <a:avLst/>
            </a:prstTxWarp>
          </a:bodyPr>
          <a:lstStyle>
            <a:lvl1pPr algn="r">
              <a:defRPr b="0" baseline="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6/6/2019</a:t>
            </a:r>
            <a:endParaRPr lang="en-US" dirty="0"/>
          </a:p>
        </p:txBody>
      </p:sp>
      <p:sp>
        <p:nvSpPr>
          <p:cNvPr id="3113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912019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1" tIns="45670" rIns="91341" bIns="45670" numCol="1" anchor="b" anchorCtr="0" compatLnSpc="1">
            <a:prstTxWarp prst="textNoShape">
              <a:avLst/>
            </a:prstTxWarp>
          </a:bodyPr>
          <a:lstStyle>
            <a:lvl1pPr algn="l">
              <a:defRPr b="0" baseline="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EI ASSOCIATES</a:t>
            </a:r>
          </a:p>
        </p:txBody>
      </p:sp>
      <p:sp>
        <p:nvSpPr>
          <p:cNvPr id="3113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7" y="912019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1" tIns="45670" rIns="91341" bIns="45670" numCol="1" anchor="b" anchorCtr="0" compatLnSpc="1">
            <a:prstTxWarp prst="textNoShape">
              <a:avLst/>
            </a:prstTxWarp>
          </a:bodyPr>
          <a:lstStyle>
            <a:lvl1pPr algn="r">
              <a:defRPr b="0" baseline="0">
                <a:latin typeface="Arial" pitchFamily="34" charset="0"/>
              </a:defRPr>
            </a:lvl1pPr>
          </a:lstStyle>
          <a:p>
            <a:pPr>
              <a:defRPr/>
            </a:pPr>
            <a:fld id="{C502C817-01B7-4CC4-A2B9-3FC303E7E7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2110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7" y="7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7" tIns="48278" rIns="96557" bIns="48278" numCol="1" anchor="t" anchorCtr="0" compatLnSpc="1">
            <a:prstTxWarp prst="textNoShape">
              <a:avLst/>
            </a:prstTxWarp>
          </a:bodyPr>
          <a:lstStyle>
            <a:lvl1pPr algn="r" defTabSz="965742">
              <a:defRPr sz="1300" b="0" baseline="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6/6/2019</a:t>
            </a:r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2188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51" y="4560896"/>
            <a:ext cx="5851525" cy="4319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7" tIns="48278" rIns="96557" bIns="482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912019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7" tIns="48278" rIns="96557" bIns="48278" numCol="1" anchor="b" anchorCtr="0" compatLnSpc="1">
            <a:prstTxWarp prst="textNoShape">
              <a:avLst/>
            </a:prstTxWarp>
          </a:bodyPr>
          <a:lstStyle>
            <a:lvl1pPr algn="l" defTabSz="965742">
              <a:defRPr sz="1300" b="0" baseline="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EI ASSOCIATES</a:t>
            </a:r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7" y="912019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7" tIns="48278" rIns="96557" bIns="48278" numCol="1" anchor="b" anchorCtr="0" compatLnSpc="1">
            <a:prstTxWarp prst="textNoShape">
              <a:avLst/>
            </a:prstTxWarp>
          </a:bodyPr>
          <a:lstStyle>
            <a:lvl1pPr algn="r" defTabSz="965742">
              <a:defRPr sz="1300" b="0" baseline="0">
                <a:latin typeface="Arial" pitchFamily="34" charset="0"/>
              </a:defRPr>
            </a:lvl1pPr>
          </a:lstStyle>
          <a:p>
            <a:pPr>
              <a:defRPr/>
            </a:pPr>
            <a:fld id="{5F34D962-F78D-4E40-B890-53FED2054B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99320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13" y="7"/>
            <a:ext cx="4143374" cy="479425"/>
          </a:xfrm>
          <a:prstGeom prst="rect">
            <a:avLst/>
          </a:prstGeom>
        </p:spPr>
        <p:txBody>
          <a:bodyPr lIns="91415" tIns="45708" rIns="91415" bIns="45708"/>
          <a:lstStyle/>
          <a:p>
            <a:pPr>
              <a:defRPr/>
            </a:pPr>
            <a:r>
              <a:rPr lang="en-US" dirty="0" smtClean="0"/>
              <a:t>Bensalem Township School District Feasibility Study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270EA9DF-078B-40CF-BF91-C6F365C5FC77}" type="datetime1">
              <a:rPr lang="en-US" smtClean="0"/>
              <a:pPr>
                <a:defRPr/>
              </a:pPr>
              <a:t>11/13/2019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EI ASSOCIATES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5F34D962-F78D-4E40-B890-53FED2054B0B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9220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2718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9139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003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5417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216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6780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149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3314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0893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187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3118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989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2251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0086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863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8171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6244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0685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8539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6157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75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0136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6107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5839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8234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6621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13" y="7"/>
            <a:ext cx="4143374" cy="479425"/>
          </a:xfrm>
          <a:prstGeom prst="rect">
            <a:avLst/>
          </a:prstGeom>
        </p:spPr>
        <p:txBody>
          <a:bodyPr lIns="91415" tIns="45708" rIns="91415" bIns="45708"/>
          <a:lstStyle/>
          <a:p>
            <a:pPr>
              <a:defRPr/>
            </a:pPr>
            <a:r>
              <a:rPr lang="en-US" dirty="0" smtClean="0"/>
              <a:t>Bensalem Township School District Feasibility Study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270EA9DF-078B-40CF-BF91-C6F365C5FC77}" type="datetime1">
              <a:rPr lang="en-US" smtClean="0"/>
              <a:pPr>
                <a:defRPr/>
              </a:pPr>
              <a:t>11/13/2019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EI ASSOCIATES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5F34D962-F78D-4E40-B890-53FED2054B0B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362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9186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4315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540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7945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75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0283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9203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3509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6240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48461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5786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43973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5058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56354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50896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830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64891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77231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51491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5295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65118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63289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80713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69099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3774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34335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321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001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919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14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23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44389-66B5-46D9-95BF-EB36DFA9DCD6}" type="datetime1">
              <a:rPr lang="en-US"/>
              <a:pPr>
                <a:defRPr/>
              </a:pPr>
              <a:t>11/13/2019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EI Associates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BA86B-84FE-4C4F-8568-4AE3BB7A6E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455C7-65D8-4FCC-AB40-E8A61A36AFA6}" type="datetime1">
              <a:rPr lang="en-US"/>
              <a:pPr>
                <a:defRPr/>
              </a:pPr>
              <a:t>11/13/2019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EI Associates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43C05-004F-4A28-9814-DC1AA6647E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3F0D6-7DDB-423B-A277-DF9BD134B353}" type="datetime1">
              <a:rPr lang="en-US"/>
              <a:pPr>
                <a:defRPr/>
              </a:pPr>
              <a:t>11/13/2019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EI Associates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C8D90-FEDD-4AD1-83C5-7DE2D7EDC19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52EC4-1DFA-4423-A373-5F4FF2C206F3}" type="datetime1">
              <a:rPr lang="en-US"/>
              <a:pPr>
                <a:defRPr/>
              </a:pPr>
              <a:t>11/13/2019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EI Associates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31F97-E0E5-4672-BE3F-4F014DD247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ED867C-4FE6-4031-B173-02DEC1DB2E38}" type="datetime1">
              <a:rPr lang="en-US"/>
              <a:pPr>
                <a:defRPr/>
              </a:pPr>
              <a:t>11/13/2019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EI Associates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E908F-C89A-464D-883D-99ADF90990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3FF116-11B7-4561-B3CC-459696AAE580}" type="datetime1">
              <a:rPr lang="en-US"/>
              <a:pPr>
                <a:defRPr/>
              </a:pPr>
              <a:t>11/13/2019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EI Associates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B8B67-7EAE-48A0-A810-8F28C78CFF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D0921-163F-4891-820F-B0359114CADE}" type="datetime1">
              <a:rPr lang="en-US"/>
              <a:pPr>
                <a:defRPr/>
              </a:pPr>
              <a:t>11/13/2019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EI Associates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8C8C8-FA87-42C5-ADEA-10450BF329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48381-8812-498F-AC3A-20574E6CC261}" type="datetime1">
              <a:rPr lang="en-US"/>
              <a:pPr>
                <a:defRPr/>
              </a:pPr>
              <a:t>11/13/2019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EI Associates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55FA5-0AB9-410B-90CF-BF8DFD70AD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D8CDC-9088-42EE-9253-DB0D1DC42D56}" type="datetime1">
              <a:rPr lang="en-US"/>
              <a:pPr>
                <a:defRPr/>
              </a:pPr>
              <a:t>11/13/2019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EI Associates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80A6E-97D8-495D-BE04-41FF83CCF2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364E4-84C9-4959-8C84-B8E5578A3D35}" type="datetime1">
              <a:rPr lang="en-US"/>
              <a:pPr>
                <a:defRPr/>
              </a:pPr>
              <a:t>11/13/2019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EI Associates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5722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BADD05-6190-4B15-8DAA-53C91C0D05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BE21D-6EAE-4899-8AEB-0BF2B0BBFC65}" type="datetime1">
              <a:rPr lang="en-US"/>
              <a:pPr>
                <a:defRPr/>
              </a:pPr>
              <a:t>11/13/2019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EI Associates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06121D-CB52-4FF2-AAB4-5C97456EA7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76EF67-7E1A-4A57-B2D8-9CC7E0DC699A}" type="datetime1">
              <a:rPr lang="en-US"/>
              <a:pPr>
                <a:defRPr/>
              </a:pPr>
              <a:t>11/13/2019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EI Associates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4D731-C1E2-476E-A35A-A293D666CF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 baseline="0">
                <a:latin typeface="+mn-lt"/>
              </a:defRPr>
            </a:lvl1pPr>
          </a:lstStyle>
          <a:p>
            <a:pPr>
              <a:defRPr/>
            </a:pPr>
            <a:fld id="{82E6DEAE-3D5E-45F1-967A-888B777E1012}" type="datetime1">
              <a:rPr lang="en-US"/>
              <a:pPr>
                <a:defRPr/>
              </a:pPr>
              <a:t>11/13/2019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baseline="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EI Associates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833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baseline="0">
                <a:latin typeface="+mn-lt"/>
              </a:defRPr>
            </a:lvl1pPr>
          </a:lstStyle>
          <a:p>
            <a:pPr>
              <a:defRPr/>
            </a:pPr>
            <a:fld id="{DCA6B141-00C5-4BAB-A5B6-171841D68D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9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emf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emf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emf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43.png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emf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.png"/><Relationship Id="rId4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emf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.png"/><Relationship Id="rId4" Type="http://schemas.openxmlformats.org/officeDocument/2006/relationships/image" Target="../media/image6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277368" y="266701"/>
            <a:ext cx="8611533" cy="1549290"/>
          </a:xfrm>
          <a:prstGeom prst="rect">
            <a:avLst/>
          </a:prstGeom>
          <a:solidFill>
            <a:srgbClr val="0000E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277368" y="1812506"/>
            <a:ext cx="1380744" cy="4809281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344510" y="578867"/>
            <a:ext cx="5199220" cy="1006693"/>
            <a:chOff x="3628370" y="723748"/>
            <a:chExt cx="3670385" cy="1006693"/>
          </a:xfrm>
        </p:grpSpPr>
        <p:sp>
          <p:nvSpPr>
            <p:cNvPr id="3083" name="Text Box 37"/>
            <p:cNvSpPr txBox="1">
              <a:spLocks noChangeArrowheads="1"/>
            </p:cNvSpPr>
            <p:nvPr/>
          </p:nvSpPr>
          <p:spPr bwMode="auto">
            <a:xfrm>
              <a:off x="3628370" y="723748"/>
              <a:ext cx="367038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400" b="0" baseline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Chestnut Ridge School District</a:t>
              </a:r>
              <a:endParaRPr lang="en-US" sz="2400" b="0" baseline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3082" name="Text Box 29"/>
            <p:cNvSpPr txBox="1">
              <a:spLocks noChangeArrowheads="1"/>
            </p:cNvSpPr>
            <p:nvPr/>
          </p:nvSpPr>
          <p:spPr bwMode="auto">
            <a:xfrm>
              <a:off x="3688685" y="1145666"/>
              <a:ext cx="24384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600" b="0" baseline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</a:rPr>
                <a:t>Part 2 - Study</a:t>
              </a:r>
            </a:p>
            <a:p>
              <a:pPr algn="l">
                <a:spcBef>
                  <a:spcPts val="0"/>
                </a:spcBef>
              </a:pPr>
              <a:r>
                <a:rPr lang="en-US" sz="1600" b="0" baseline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</a:rPr>
                <a:t>14 November </a:t>
              </a:r>
              <a:r>
                <a:rPr lang="en-US" sz="1600" b="0" baseline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2019</a:t>
              </a:r>
              <a:endParaRPr lang="en-US" sz="1600" baseline="0" dirty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endParaRPr>
            </a:p>
          </p:txBody>
        </p:sp>
      </p:grpSp>
      <p:pic>
        <p:nvPicPr>
          <p:cNvPr id="32" name="Picture 63" descr="EILOGO"/>
          <p:cNvPicPr>
            <a:picLocks noChangeAspect="1" noChangeArrowheads="1"/>
          </p:cNvPicPr>
          <p:nvPr/>
        </p:nvPicPr>
        <p:blipFill>
          <a:blip r:embed="rId3" cstate="print"/>
          <a:srcRect b="38389"/>
          <a:stretch>
            <a:fillRect/>
          </a:stretch>
        </p:blipFill>
        <p:spPr bwMode="auto">
          <a:xfrm>
            <a:off x="419100" y="5466803"/>
            <a:ext cx="1020163" cy="992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52" y="340431"/>
            <a:ext cx="1485988" cy="13987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959" y="1814402"/>
            <a:ext cx="7226297" cy="48054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0628307">
            <a:off x="6557620" y="655084"/>
            <a:ext cx="209544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i="1" cap="none" spc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FFFF00">
                      <a:alpha val="65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DRAFT</a:t>
            </a:r>
            <a:endParaRPr lang="en-US" sz="4400" b="1" i="1" cap="none" spc="0" baseline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50800">
                  <a:srgbClr val="FFFF00">
                    <a:alpha val="65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936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 rot="16200000">
            <a:off x="1573129" y="-711975"/>
            <a:ext cx="5995953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860" y="272315"/>
            <a:ext cx="1198030" cy="1198030"/>
          </a:xfrm>
          <a:prstGeom prst="rect">
            <a:avLst/>
          </a:prstGeom>
        </p:spPr>
      </p:pic>
      <p:sp>
        <p:nvSpPr>
          <p:cNvPr id="9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>
                <a:solidFill>
                  <a:srgbClr val="0000EA"/>
                </a:solidFill>
              </a:rPr>
              <a:t>Chestnut Ridge SD Feasibility Study</a:t>
            </a:r>
          </a:p>
          <a:p>
            <a:pPr>
              <a:lnSpc>
                <a:spcPct val="110000"/>
              </a:lnSpc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Option 4B</a:t>
            </a:r>
            <a:endParaRPr lang="en-US" sz="1600" baseline="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4" name="EIA Logo" descr="EILOGO"/>
          <p:cNvPicPr>
            <a:picLocks noChangeAspect="1" noChangeArrowheads="1"/>
          </p:cNvPicPr>
          <p:nvPr/>
        </p:nvPicPr>
        <p:blipFill>
          <a:blip r:embed="rId4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1131643" y="779055"/>
            <a:ext cx="48997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0" baseline="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4B</a:t>
            </a:r>
            <a:r>
              <a:rPr lang="en-US" sz="3200" baseline="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(Status Quo)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303" y="1286887"/>
            <a:ext cx="1251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aseline="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OPTION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r="34286"/>
          <a:stretch/>
        </p:blipFill>
        <p:spPr>
          <a:xfrm>
            <a:off x="926305" y="3065473"/>
            <a:ext cx="6487665" cy="18229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76301" y="2497062"/>
            <a:ext cx="7843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aseline="0" dirty="0" smtClean="0">
                <a:latin typeface="+mj-lt"/>
              </a:rPr>
              <a:t>3 SCHOOLS: </a:t>
            </a:r>
            <a:r>
              <a:rPr lang="en-US" sz="1800" baseline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PK-2 E.S.; </a:t>
            </a:r>
            <a:r>
              <a:rPr lang="en-US" sz="1800" baseline="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3-7 M.S.; </a:t>
            </a:r>
            <a:r>
              <a:rPr lang="en-US" sz="1800" baseline="0" dirty="0" smtClean="0">
                <a:solidFill>
                  <a:srgbClr val="92D050"/>
                </a:solidFill>
                <a:latin typeface="+mj-lt"/>
              </a:rPr>
              <a:t>8-12 H.S.</a:t>
            </a:r>
          </a:p>
        </p:txBody>
      </p:sp>
    </p:spTree>
    <p:extLst>
      <p:ext uri="{BB962C8B-B14F-4D97-AF65-F5344CB8AC3E}">
        <p14:creationId xmlns:p14="http://schemas.microsoft.com/office/powerpoint/2010/main" val="2527491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38" name="Rectangle 9"/>
          <p:cNvSpPr>
            <a:spLocks noChangeArrowheads="1"/>
          </p:cNvSpPr>
          <p:nvPr/>
        </p:nvSpPr>
        <p:spPr bwMode="auto">
          <a:xfrm rot="16200000">
            <a:off x="1591323" y="-697053"/>
            <a:ext cx="5961352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27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>
                <a:solidFill>
                  <a:srgbClr val="0000EA"/>
                </a:solidFill>
              </a:rPr>
              <a:t>Chestnut Ridge Central Elementary School</a:t>
            </a:r>
          </a:p>
          <a:p>
            <a:pPr>
              <a:lnSpc>
                <a:spcPct val="110000"/>
              </a:lnSpc>
            </a:pPr>
            <a:r>
              <a:rPr lang="en-US" sz="1600" baseline="0" dirty="0">
                <a:solidFill>
                  <a:schemeClr val="bg2">
                    <a:lumMod val="50000"/>
                  </a:schemeClr>
                </a:solidFill>
              </a:rPr>
              <a:t>Option </a:t>
            </a: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4B – Status Quo</a:t>
            </a:r>
            <a:endParaRPr lang="en-US" sz="1600" baseline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5" name="EIA Logo" descr="EILOGO"/>
          <p:cNvPicPr>
            <a:picLocks noChangeAspect="1" noChangeArrowheads="1"/>
          </p:cNvPicPr>
          <p:nvPr/>
        </p:nvPicPr>
        <p:blipFill>
          <a:blip r:embed="rId3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85855" y="1124700"/>
            <a:ext cx="2189085" cy="87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u="sng" baseline="0" dirty="0" smtClean="0">
                <a:solidFill>
                  <a:srgbClr val="0000EA"/>
                </a:solidFill>
              </a:rPr>
              <a:t>Site </a:t>
            </a:r>
            <a:r>
              <a:rPr lang="en-US" u="sng" baseline="0" dirty="0">
                <a:solidFill>
                  <a:srgbClr val="0000EA"/>
                </a:solidFill>
              </a:rPr>
              <a:t>Improvements:</a:t>
            </a:r>
          </a:p>
          <a:p>
            <a:pPr algn="l"/>
            <a:endParaRPr lang="en-US" sz="500" b="0" baseline="0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050" b="0" baseline="0" dirty="0" smtClean="0">
                <a:solidFill>
                  <a:schemeClr val="bg2">
                    <a:lumMod val="50000"/>
                  </a:schemeClr>
                </a:solidFill>
              </a:rPr>
              <a:t>Existing site accommodates the new additions.</a:t>
            </a:r>
            <a:endParaRPr lang="en-US" sz="1050" b="0" i="1" baseline="0" dirty="0" smtClean="0">
              <a:solidFill>
                <a:schemeClr val="bg2">
                  <a:lumMod val="50000"/>
                </a:schemeClr>
              </a:solidFill>
            </a:endParaRPr>
          </a:p>
          <a:p>
            <a:pPr lvl="2" algn="l">
              <a:lnSpc>
                <a:spcPct val="105000"/>
              </a:lnSpc>
            </a:pPr>
            <a:endParaRPr lang="en-US" sz="1050" b="0" i="1" baseline="0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9475" y="1239914"/>
            <a:ext cx="7834620" cy="5491917"/>
            <a:chOff x="539475" y="1239914"/>
            <a:chExt cx="7834620" cy="549191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920" b="7829"/>
            <a:stretch/>
          </p:blipFill>
          <p:spPr>
            <a:xfrm>
              <a:off x="539475" y="1239914"/>
              <a:ext cx="7413975" cy="5453511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6776392" y="6002135"/>
              <a:ext cx="1597703" cy="729696"/>
              <a:chOff x="6776392" y="5963729"/>
              <a:chExt cx="1597703" cy="729696"/>
            </a:xfrm>
          </p:grpSpPr>
          <p:sp>
            <p:nvSpPr>
              <p:cNvPr id="5" name="Rectangle 4"/>
              <p:cNvSpPr/>
              <p:nvPr/>
            </p:nvSpPr>
            <p:spPr bwMode="auto">
              <a:xfrm>
                <a:off x="7452375" y="5963729"/>
                <a:ext cx="921720" cy="72969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1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venir 35 Light" pitchFamily="34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6776392" y="6529073"/>
                <a:ext cx="921720" cy="16435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1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venir 35 Light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7560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38" name="Rectangle 9"/>
          <p:cNvSpPr>
            <a:spLocks noChangeArrowheads="1"/>
          </p:cNvSpPr>
          <p:nvPr/>
        </p:nvSpPr>
        <p:spPr bwMode="auto">
          <a:xfrm rot="16200000">
            <a:off x="1591323" y="-697053"/>
            <a:ext cx="5961352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27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>
                <a:solidFill>
                  <a:srgbClr val="0000EA"/>
                </a:solidFill>
              </a:rPr>
              <a:t>Chestnut Ridge </a:t>
            </a:r>
            <a:r>
              <a:rPr lang="en-US" sz="2000" baseline="0" dirty="0" smtClean="0">
                <a:solidFill>
                  <a:srgbClr val="0000EA"/>
                </a:solidFill>
              </a:rPr>
              <a:t>Central Elementary School</a:t>
            </a:r>
            <a:endParaRPr lang="en-US" sz="2000" baseline="0" dirty="0">
              <a:solidFill>
                <a:srgbClr val="0000EA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Option 4B – Status Quo</a:t>
            </a:r>
            <a:endParaRPr lang="en-US" sz="1600" baseline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5" name="EIA Logo" descr="EILOGO"/>
          <p:cNvPicPr>
            <a:picLocks noChangeAspect="1" noChangeArrowheads="1"/>
          </p:cNvPicPr>
          <p:nvPr/>
        </p:nvPicPr>
        <p:blipFill>
          <a:blip r:embed="rId3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30"/>
          <p:cNvSpPr txBox="1">
            <a:spLocks noChangeArrowheads="1"/>
          </p:cNvSpPr>
          <p:nvPr/>
        </p:nvSpPr>
        <p:spPr bwMode="auto">
          <a:xfrm>
            <a:off x="5340100" y="894270"/>
            <a:ext cx="3673014" cy="779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2400" baseline="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Grades</a:t>
            </a:r>
            <a:r>
              <a:rPr lang="en-US" sz="3600" baseline="0" dirty="0" smtClean="0">
                <a:solidFill>
                  <a:srgbClr val="7B1F1F"/>
                </a:solidFill>
                <a:latin typeface="+mn-lt"/>
              </a:rPr>
              <a:t> </a:t>
            </a:r>
            <a:r>
              <a:rPr lang="en-US" sz="4400" baseline="0" dirty="0">
                <a:solidFill>
                  <a:srgbClr val="B7B7FF"/>
                </a:solidFill>
              </a:rPr>
              <a:t>PK-2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43875" y="1451355"/>
            <a:ext cx="930436" cy="12040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0" t="16247" r="26059" b="22739"/>
          <a:stretch/>
        </p:blipFill>
        <p:spPr>
          <a:xfrm>
            <a:off x="808006" y="1770803"/>
            <a:ext cx="6783521" cy="458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275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38" name="Rectangle 9"/>
          <p:cNvSpPr>
            <a:spLocks noChangeArrowheads="1"/>
          </p:cNvSpPr>
          <p:nvPr/>
        </p:nvSpPr>
        <p:spPr bwMode="auto">
          <a:xfrm rot="16200000">
            <a:off x="1591323" y="-697053"/>
            <a:ext cx="5961352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27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>
                <a:solidFill>
                  <a:srgbClr val="0000EA"/>
                </a:solidFill>
              </a:rPr>
              <a:t>Chestnut Ridge Middle School / DAO</a:t>
            </a:r>
          </a:p>
          <a:p>
            <a:pPr>
              <a:lnSpc>
                <a:spcPct val="110000"/>
              </a:lnSpc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Option 4B – Status Quo</a:t>
            </a:r>
            <a:endParaRPr lang="en-US" sz="1600" baseline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5" name="EIA Logo" descr="EILOGO"/>
          <p:cNvPicPr>
            <a:picLocks noChangeAspect="1" noChangeArrowheads="1"/>
          </p:cNvPicPr>
          <p:nvPr/>
        </p:nvPicPr>
        <p:blipFill>
          <a:blip r:embed="rId3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385855" y="1124700"/>
            <a:ext cx="4339765" cy="701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u="sng" baseline="0" dirty="0" smtClean="0">
                <a:solidFill>
                  <a:srgbClr val="0000EA"/>
                </a:solidFill>
              </a:rPr>
              <a:t>Site </a:t>
            </a:r>
            <a:r>
              <a:rPr lang="en-US" u="sng" baseline="0" dirty="0">
                <a:solidFill>
                  <a:srgbClr val="0000EA"/>
                </a:solidFill>
              </a:rPr>
              <a:t>Improvements:</a:t>
            </a:r>
          </a:p>
          <a:p>
            <a:pPr algn="l"/>
            <a:endParaRPr lang="en-US" sz="500" b="0" baseline="0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050" b="0" baseline="0" dirty="0" smtClean="0">
                <a:solidFill>
                  <a:schemeClr val="bg2">
                    <a:lumMod val="50000"/>
                  </a:schemeClr>
                </a:solidFill>
              </a:rPr>
              <a:t>Existing site accommodates the new additions.</a:t>
            </a:r>
            <a:endParaRPr lang="en-US" sz="1050" b="0" i="1" baseline="0" dirty="0" smtClean="0">
              <a:solidFill>
                <a:schemeClr val="bg2">
                  <a:lumMod val="50000"/>
                </a:schemeClr>
              </a:solidFill>
            </a:endParaRPr>
          </a:p>
          <a:p>
            <a:pPr lvl="2" algn="l">
              <a:lnSpc>
                <a:spcPct val="105000"/>
              </a:lnSpc>
            </a:pPr>
            <a:endParaRPr lang="en-US" sz="1050" b="0" i="1" baseline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9" t="8458" r="13040" b="22738"/>
          <a:stretch/>
        </p:blipFill>
        <p:spPr>
          <a:xfrm>
            <a:off x="731500" y="1777585"/>
            <a:ext cx="7757810" cy="469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713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38" name="Rectangle 9"/>
          <p:cNvSpPr>
            <a:spLocks noChangeArrowheads="1"/>
          </p:cNvSpPr>
          <p:nvPr/>
        </p:nvSpPr>
        <p:spPr bwMode="auto">
          <a:xfrm rot="16200000">
            <a:off x="1591323" y="-697053"/>
            <a:ext cx="5961352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27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>
                <a:solidFill>
                  <a:srgbClr val="0000EA"/>
                </a:solidFill>
              </a:rPr>
              <a:t>Chestnut Ridge </a:t>
            </a:r>
            <a:r>
              <a:rPr lang="en-US" sz="2000" baseline="0" dirty="0" smtClean="0">
                <a:solidFill>
                  <a:srgbClr val="0000EA"/>
                </a:solidFill>
              </a:rPr>
              <a:t>Middle School / DAO</a:t>
            </a:r>
            <a:endParaRPr lang="en-US" sz="2000" baseline="0" dirty="0">
              <a:solidFill>
                <a:srgbClr val="0000EA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Option 4B – Status Quo</a:t>
            </a:r>
            <a:endParaRPr lang="en-US" sz="1600" baseline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5" name="EIA Logo" descr="EILOGO"/>
          <p:cNvPicPr>
            <a:picLocks noChangeAspect="1" noChangeArrowheads="1"/>
          </p:cNvPicPr>
          <p:nvPr/>
        </p:nvPicPr>
        <p:blipFill>
          <a:blip r:embed="rId3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30"/>
          <p:cNvSpPr txBox="1">
            <a:spLocks noChangeArrowheads="1"/>
          </p:cNvSpPr>
          <p:nvPr/>
        </p:nvSpPr>
        <p:spPr bwMode="auto">
          <a:xfrm>
            <a:off x="5340100" y="894270"/>
            <a:ext cx="3673014" cy="779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2400" baseline="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Grades</a:t>
            </a:r>
            <a:r>
              <a:rPr lang="en-US" sz="3600" baseline="0" dirty="0" smtClean="0">
                <a:solidFill>
                  <a:srgbClr val="7B1F1F"/>
                </a:solidFill>
                <a:latin typeface="+mn-lt"/>
              </a:rPr>
              <a:t> </a:t>
            </a:r>
            <a:r>
              <a:rPr lang="en-US" sz="4400" baseline="0" dirty="0" smtClean="0">
                <a:solidFill>
                  <a:srgbClr val="B7B7FF"/>
                </a:solidFill>
              </a:rPr>
              <a:t>3-7</a:t>
            </a:r>
            <a:endParaRPr lang="en-US" sz="4400" baseline="0" dirty="0">
              <a:solidFill>
                <a:srgbClr val="B7B7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9" t="14300" r="6739" b="21439"/>
          <a:stretch/>
        </p:blipFill>
        <p:spPr>
          <a:xfrm>
            <a:off x="646709" y="2515717"/>
            <a:ext cx="7850578" cy="37912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43875" y="1451355"/>
            <a:ext cx="930436" cy="120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1926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38" name="Rectangle 9"/>
          <p:cNvSpPr>
            <a:spLocks noChangeArrowheads="1"/>
          </p:cNvSpPr>
          <p:nvPr/>
        </p:nvSpPr>
        <p:spPr bwMode="auto">
          <a:xfrm rot="16200000">
            <a:off x="1591323" y="-697053"/>
            <a:ext cx="5961352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27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>
                <a:solidFill>
                  <a:srgbClr val="0000EA"/>
                </a:solidFill>
              </a:rPr>
              <a:t>Chestnut Ridge Senior High School</a:t>
            </a:r>
          </a:p>
          <a:p>
            <a:pPr>
              <a:lnSpc>
                <a:spcPct val="110000"/>
              </a:lnSpc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Option 4B – Status Quo</a:t>
            </a:r>
            <a:endParaRPr lang="en-US" sz="1600" baseline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5" name="EIA Logo" descr="EILOGO"/>
          <p:cNvPicPr>
            <a:picLocks noChangeAspect="1" noChangeArrowheads="1"/>
          </p:cNvPicPr>
          <p:nvPr/>
        </p:nvPicPr>
        <p:blipFill>
          <a:blip r:embed="rId3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" name="Group 9"/>
          <p:cNvGrpSpPr/>
          <p:nvPr/>
        </p:nvGrpSpPr>
        <p:grpSpPr>
          <a:xfrm>
            <a:off x="539475" y="1239914"/>
            <a:ext cx="7834620" cy="5491917"/>
            <a:chOff x="539475" y="1239914"/>
            <a:chExt cx="7834620" cy="549191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920" b="7829"/>
            <a:stretch/>
          </p:blipFill>
          <p:spPr>
            <a:xfrm>
              <a:off x="539475" y="1239914"/>
              <a:ext cx="7413975" cy="5453511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6776392" y="6002135"/>
              <a:ext cx="1597703" cy="729696"/>
              <a:chOff x="6776392" y="5963729"/>
              <a:chExt cx="1597703" cy="729696"/>
            </a:xfrm>
          </p:grpSpPr>
          <p:sp>
            <p:nvSpPr>
              <p:cNvPr id="13" name="Rectangle 12"/>
              <p:cNvSpPr/>
              <p:nvPr/>
            </p:nvSpPr>
            <p:spPr bwMode="auto">
              <a:xfrm>
                <a:off x="7452375" y="5963729"/>
                <a:ext cx="921720" cy="72969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1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venir 35 Light" pitchFamily="34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6776392" y="6529073"/>
                <a:ext cx="921720" cy="16435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1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venir 35 Light" pitchFamily="34" charset="0"/>
                </a:endParaRPr>
              </a:p>
            </p:txBody>
          </p:sp>
        </p:grpSp>
      </p:grpSp>
      <p:sp>
        <p:nvSpPr>
          <p:cNvPr id="9" name="TextBox 8"/>
          <p:cNvSpPr txBox="1"/>
          <p:nvPr/>
        </p:nvSpPr>
        <p:spPr>
          <a:xfrm>
            <a:off x="385855" y="1124700"/>
            <a:ext cx="2189085" cy="87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u="sng" baseline="0" dirty="0" smtClean="0">
                <a:solidFill>
                  <a:srgbClr val="0000EA"/>
                </a:solidFill>
              </a:rPr>
              <a:t>Site </a:t>
            </a:r>
            <a:r>
              <a:rPr lang="en-US" u="sng" baseline="0" dirty="0">
                <a:solidFill>
                  <a:srgbClr val="0000EA"/>
                </a:solidFill>
              </a:rPr>
              <a:t>Improvements:</a:t>
            </a:r>
          </a:p>
          <a:p>
            <a:pPr algn="l"/>
            <a:endParaRPr lang="en-US" sz="500" b="0" baseline="0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050" b="0" baseline="0" dirty="0" smtClean="0">
                <a:solidFill>
                  <a:schemeClr val="bg2">
                    <a:lumMod val="50000"/>
                  </a:schemeClr>
                </a:solidFill>
              </a:rPr>
              <a:t>Existing site accommodates the new additions.</a:t>
            </a:r>
            <a:endParaRPr lang="en-US" sz="1050" b="0" i="1" baseline="0" dirty="0" smtClean="0">
              <a:solidFill>
                <a:schemeClr val="bg2">
                  <a:lumMod val="50000"/>
                </a:schemeClr>
              </a:solidFill>
            </a:endParaRPr>
          </a:p>
          <a:p>
            <a:pPr lvl="2" algn="l">
              <a:lnSpc>
                <a:spcPct val="105000"/>
              </a:lnSpc>
            </a:pPr>
            <a:endParaRPr lang="en-US" sz="1050" b="0" i="1" baseline="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6726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38" name="Rectangle 9"/>
          <p:cNvSpPr>
            <a:spLocks noChangeArrowheads="1"/>
          </p:cNvSpPr>
          <p:nvPr/>
        </p:nvSpPr>
        <p:spPr bwMode="auto">
          <a:xfrm rot="16200000">
            <a:off x="1591323" y="-697053"/>
            <a:ext cx="5961352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27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>
                <a:solidFill>
                  <a:srgbClr val="0000EA"/>
                </a:solidFill>
              </a:rPr>
              <a:t>Chestnut Ridge </a:t>
            </a:r>
            <a:r>
              <a:rPr lang="en-US" sz="2000" baseline="0" dirty="0" smtClean="0">
                <a:solidFill>
                  <a:srgbClr val="0000EA"/>
                </a:solidFill>
              </a:rPr>
              <a:t>Senior High School</a:t>
            </a:r>
            <a:endParaRPr lang="en-US" sz="2000" baseline="0" dirty="0">
              <a:solidFill>
                <a:srgbClr val="0000EA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Option 4B – Status Quo</a:t>
            </a:r>
            <a:endParaRPr lang="en-US" sz="1600" baseline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5" name="EIA Logo" descr="EILOGO"/>
          <p:cNvPicPr>
            <a:picLocks noChangeAspect="1" noChangeArrowheads="1"/>
          </p:cNvPicPr>
          <p:nvPr/>
        </p:nvPicPr>
        <p:blipFill>
          <a:blip r:embed="rId3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30"/>
          <p:cNvSpPr txBox="1">
            <a:spLocks noChangeArrowheads="1"/>
          </p:cNvSpPr>
          <p:nvPr/>
        </p:nvSpPr>
        <p:spPr bwMode="auto">
          <a:xfrm>
            <a:off x="5340100" y="894270"/>
            <a:ext cx="3673014" cy="779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2400" baseline="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Grades</a:t>
            </a:r>
            <a:r>
              <a:rPr lang="en-US" sz="3600" baseline="0" dirty="0" smtClean="0">
                <a:solidFill>
                  <a:srgbClr val="7B1F1F"/>
                </a:solidFill>
                <a:latin typeface="+mn-lt"/>
              </a:rPr>
              <a:t> </a:t>
            </a:r>
            <a:r>
              <a:rPr lang="en-US" sz="4400" baseline="0" dirty="0" smtClean="0">
                <a:solidFill>
                  <a:srgbClr val="B7B7FF"/>
                </a:solidFill>
                <a:latin typeface="+mn-lt"/>
              </a:rPr>
              <a:t>8-12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13830" y="6363666"/>
            <a:ext cx="10803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baseline="0" dirty="0" smtClean="0">
                <a:solidFill>
                  <a:schemeClr val="bg2">
                    <a:lumMod val="50000"/>
                  </a:schemeClr>
                </a:solidFill>
                <a:latin typeface="Avenir LT 55 Roman" pitchFamily="2" charset="0"/>
              </a:rPr>
              <a:t>FIRST FLOOR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43875" y="1451355"/>
            <a:ext cx="930436" cy="12040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5" t="5008" r="25455" b="9848"/>
          <a:stretch/>
        </p:blipFill>
        <p:spPr>
          <a:xfrm>
            <a:off x="4379974" y="3160165"/>
            <a:ext cx="3763691" cy="326442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09045" y="3236975"/>
            <a:ext cx="4070930" cy="3494855"/>
            <a:chOff x="309045" y="3313785"/>
            <a:chExt cx="4070930" cy="349485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07" t="5830" r="23385" b="5019"/>
            <a:stretch/>
          </p:blipFill>
          <p:spPr>
            <a:xfrm>
              <a:off x="309045" y="3313785"/>
              <a:ext cx="3994120" cy="341804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 bwMode="auto">
            <a:xfrm>
              <a:off x="2190891" y="6424590"/>
              <a:ext cx="2189084" cy="3840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Avenir 35 Light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363141" y="6363666"/>
            <a:ext cx="13423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baseline="0" dirty="0" smtClean="0">
                <a:solidFill>
                  <a:schemeClr val="bg2">
                    <a:lumMod val="50000"/>
                  </a:schemeClr>
                </a:solidFill>
                <a:latin typeface="Avenir LT 55 Roman" pitchFamily="2" charset="0"/>
              </a:rPr>
              <a:t>LOWER FLOOR</a:t>
            </a:r>
          </a:p>
        </p:txBody>
      </p:sp>
    </p:spTree>
    <p:extLst>
      <p:ext uri="{BB962C8B-B14F-4D97-AF65-F5344CB8AC3E}">
        <p14:creationId xmlns:p14="http://schemas.microsoft.com/office/powerpoint/2010/main" val="32865482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 rot="16200000">
            <a:off x="1574026" y="-728679"/>
            <a:ext cx="5995953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651" y="395005"/>
            <a:ext cx="1416959" cy="1005477"/>
          </a:xfrm>
          <a:prstGeom prst="rect">
            <a:avLst/>
          </a:prstGeom>
        </p:spPr>
      </p:pic>
      <p:sp>
        <p:nvSpPr>
          <p:cNvPr id="9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 smtClean="0">
                <a:solidFill>
                  <a:srgbClr val="0000EA"/>
                </a:solidFill>
              </a:rPr>
              <a:t>Chestnut Ridge SD </a:t>
            </a:r>
            <a:r>
              <a:rPr lang="en-US" sz="2000" baseline="0" dirty="0">
                <a:solidFill>
                  <a:srgbClr val="0000EA"/>
                </a:solidFill>
              </a:rPr>
              <a:t>Feasibility Study</a:t>
            </a:r>
          </a:p>
          <a:p>
            <a:pPr>
              <a:lnSpc>
                <a:spcPct val="110000"/>
              </a:lnSpc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Option 4B - Cost Summary</a:t>
            </a:r>
            <a:endParaRPr lang="en-US" sz="1600" baseline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4" name="EIA Logo" descr="EILOGO"/>
          <p:cNvPicPr>
            <a:picLocks noChangeAspect="1" noChangeArrowheads="1"/>
          </p:cNvPicPr>
          <p:nvPr/>
        </p:nvPicPr>
        <p:blipFill>
          <a:blip r:embed="rId4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Rectangle 22"/>
          <p:cNvSpPr/>
          <p:nvPr/>
        </p:nvSpPr>
        <p:spPr bwMode="auto">
          <a:xfrm>
            <a:off x="731500" y="1316725"/>
            <a:ext cx="7681000" cy="1011683"/>
          </a:xfrm>
          <a:prstGeom prst="rect">
            <a:avLst/>
          </a:prstGeom>
          <a:solidFill>
            <a:srgbClr val="E1EB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03900" y="1316725"/>
            <a:ext cx="4475198" cy="10310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800" b="0" baseline="0" dirty="0" smtClean="0">
                <a:solidFill>
                  <a:schemeClr val="bg2">
                    <a:lumMod val="50000"/>
                  </a:schemeClr>
                </a:solidFill>
              </a:rPr>
              <a:t>Total Construction Cost</a:t>
            </a:r>
            <a:r>
              <a:rPr lang="en-US" sz="1800" b="0" baseline="0" dirty="0">
                <a:solidFill>
                  <a:schemeClr val="bg2">
                    <a:lumMod val="50000"/>
                  </a:schemeClr>
                </a:solidFill>
              </a:rPr>
              <a:t>: </a:t>
            </a:r>
            <a:r>
              <a:rPr lang="en-US" sz="1800" u="sng" baseline="0" dirty="0" smtClean="0">
                <a:solidFill>
                  <a:schemeClr val="bg2">
                    <a:lumMod val="50000"/>
                  </a:schemeClr>
                </a:solidFill>
              </a:rPr>
              <a:t>$14,621,900</a:t>
            </a:r>
          </a:p>
          <a:p>
            <a:pPr algn="r"/>
            <a:r>
              <a:rPr lang="en-US" sz="1800" baseline="0" dirty="0" smtClean="0">
                <a:solidFill>
                  <a:schemeClr val="bg2">
                    <a:lumMod val="50000"/>
                  </a:schemeClr>
                </a:solidFill>
              </a:rPr>
              <a:t>x 1.25</a:t>
            </a:r>
          </a:p>
          <a:p>
            <a:pPr algn="r"/>
            <a:endParaRPr lang="en-US" sz="700" baseline="0" dirty="0">
              <a:solidFill>
                <a:schemeClr val="bg2">
                  <a:lumMod val="50000"/>
                </a:schemeClr>
              </a:solidFill>
            </a:endParaRPr>
          </a:p>
          <a:p>
            <a:pPr algn="r"/>
            <a:r>
              <a:rPr lang="en-US" sz="1800" b="0" baseline="0" dirty="0" smtClean="0">
                <a:solidFill>
                  <a:srgbClr val="0000EA"/>
                </a:solidFill>
                <a:latin typeface="+mj-lt"/>
              </a:rPr>
              <a:t>Total Project Cost: </a:t>
            </a:r>
            <a:r>
              <a:rPr lang="en-US" sz="1800" baseline="0" dirty="0" smtClean="0">
                <a:solidFill>
                  <a:srgbClr val="0000EA"/>
                </a:solidFill>
                <a:latin typeface="+mj-lt"/>
              </a:rPr>
              <a:t>$18,277,000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731500" y="2440071"/>
            <a:ext cx="7681000" cy="1011683"/>
          </a:xfrm>
          <a:prstGeom prst="rect">
            <a:avLst/>
          </a:prstGeom>
          <a:solidFill>
            <a:srgbClr val="E1EB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731500" y="3563418"/>
            <a:ext cx="7681000" cy="1011683"/>
          </a:xfrm>
          <a:prstGeom prst="rect">
            <a:avLst/>
          </a:prstGeom>
          <a:solidFill>
            <a:srgbClr val="E1EB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cxnSp>
        <p:nvCxnSpPr>
          <p:cNvPr id="31" name="Straight Connector 30"/>
          <p:cNvCxnSpPr/>
          <p:nvPr/>
        </p:nvCxnSpPr>
        <p:spPr bwMode="auto">
          <a:xfrm>
            <a:off x="4418380" y="1969610"/>
            <a:ext cx="3792494" cy="0"/>
          </a:xfrm>
          <a:prstGeom prst="line">
            <a:avLst/>
          </a:prstGeom>
          <a:ln w="38100">
            <a:solidFill>
              <a:srgbClr val="0000EA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808428" y="1316725"/>
            <a:ext cx="27650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aseline="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ES</a:t>
            </a:r>
          </a:p>
          <a:p>
            <a:pPr algn="l"/>
            <a:r>
              <a:rPr lang="en-US" sz="2400" baseline="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(Grades PK-2)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731499" y="4686765"/>
            <a:ext cx="7681001" cy="630264"/>
          </a:xfrm>
          <a:prstGeom prst="rect">
            <a:avLst/>
          </a:prstGeom>
          <a:solidFill>
            <a:srgbClr val="F5F8D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00334" y="4664514"/>
            <a:ext cx="7296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800" baseline="0" dirty="0">
              <a:solidFill>
                <a:schemeClr val="bg2">
                  <a:lumMod val="50000"/>
                </a:schemeClr>
              </a:solidFill>
            </a:endParaRPr>
          </a:p>
          <a:p>
            <a:pPr algn="r"/>
            <a:r>
              <a:rPr lang="en-US" sz="2400" b="0" baseline="0" dirty="0" smtClean="0">
                <a:solidFill>
                  <a:srgbClr val="0000EA"/>
                </a:solidFill>
                <a:latin typeface="+mj-lt"/>
              </a:rPr>
              <a:t>Option 6 Total Project Cost: </a:t>
            </a:r>
            <a:r>
              <a:rPr lang="en-US" sz="2400" baseline="0" dirty="0" smtClean="0">
                <a:solidFill>
                  <a:srgbClr val="0000EA"/>
                </a:solidFill>
                <a:latin typeface="+mj-lt"/>
              </a:rPr>
              <a:t>$25,190,000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735676" y="3566277"/>
            <a:ext cx="4475198" cy="10310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800" b="0" baseline="0" dirty="0" smtClean="0">
                <a:solidFill>
                  <a:schemeClr val="bg2">
                    <a:lumMod val="50000"/>
                  </a:schemeClr>
                </a:solidFill>
              </a:rPr>
              <a:t>Total Construction Cost</a:t>
            </a:r>
            <a:r>
              <a:rPr lang="en-US" sz="1800" b="0" baseline="0" dirty="0">
                <a:solidFill>
                  <a:schemeClr val="bg2">
                    <a:lumMod val="50000"/>
                  </a:schemeClr>
                </a:solidFill>
              </a:rPr>
              <a:t>: </a:t>
            </a:r>
            <a:r>
              <a:rPr lang="en-US" sz="1800" u="sng" baseline="0" dirty="0" smtClean="0">
                <a:solidFill>
                  <a:schemeClr val="bg2">
                    <a:lumMod val="50000"/>
                  </a:schemeClr>
                </a:solidFill>
              </a:rPr>
              <a:t>$3,400,000</a:t>
            </a:r>
          </a:p>
          <a:p>
            <a:pPr algn="r"/>
            <a:r>
              <a:rPr lang="en-US" sz="1800" baseline="0" dirty="0" smtClean="0">
                <a:solidFill>
                  <a:schemeClr val="bg2">
                    <a:lumMod val="50000"/>
                  </a:schemeClr>
                </a:solidFill>
              </a:rPr>
              <a:t>x 1.25</a:t>
            </a:r>
          </a:p>
          <a:p>
            <a:pPr algn="r"/>
            <a:endParaRPr lang="en-US" sz="700" baseline="0" dirty="0">
              <a:solidFill>
                <a:schemeClr val="bg2">
                  <a:lumMod val="50000"/>
                </a:schemeClr>
              </a:solidFill>
            </a:endParaRPr>
          </a:p>
          <a:p>
            <a:pPr algn="r"/>
            <a:r>
              <a:rPr lang="en-US" sz="1800" b="0" baseline="0" dirty="0" smtClean="0">
                <a:solidFill>
                  <a:srgbClr val="0000EA"/>
                </a:solidFill>
                <a:latin typeface="+mj-lt"/>
              </a:rPr>
              <a:t>Total Project Cost: </a:t>
            </a:r>
            <a:r>
              <a:rPr lang="en-US" sz="1800" baseline="0" dirty="0" smtClean="0">
                <a:solidFill>
                  <a:srgbClr val="0000EA"/>
                </a:solidFill>
                <a:latin typeface="+mj-lt"/>
              </a:rPr>
              <a:t>$4,250,000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08428" y="3588638"/>
            <a:ext cx="2688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aseline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H</a:t>
            </a:r>
            <a:r>
              <a:rPr lang="en-US" sz="3200" baseline="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S</a:t>
            </a:r>
          </a:p>
          <a:p>
            <a:pPr algn="l"/>
            <a:r>
              <a:rPr lang="en-US" sz="2400" baseline="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(Grades 8-12)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803900" y="2441130"/>
            <a:ext cx="4475198" cy="10310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800" b="0" baseline="0" dirty="0" smtClean="0">
                <a:solidFill>
                  <a:schemeClr val="bg2">
                    <a:lumMod val="50000"/>
                  </a:schemeClr>
                </a:solidFill>
              </a:rPr>
              <a:t>Total Construction Cost</a:t>
            </a:r>
            <a:r>
              <a:rPr lang="en-US" sz="1800" b="0" baseline="0" dirty="0">
                <a:solidFill>
                  <a:schemeClr val="bg2">
                    <a:lumMod val="50000"/>
                  </a:schemeClr>
                </a:solidFill>
              </a:rPr>
              <a:t>: </a:t>
            </a:r>
            <a:r>
              <a:rPr lang="en-US" sz="1800" u="sng" baseline="0" dirty="0" smtClean="0">
                <a:solidFill>
                  <a:schemeClr val="bg2">
                    <a:lumMod val="50000"/>
                  </a:schemeClr>
                </a:solidFill>
              </a:rPr>
              <a:t>$2,130,000</a:t>
            </a:r>
          </a:p>
          <a:p>
            <a:pPr algn="r"/>
            <a:r>
              <a:rPr lang="en-US" sz="1800" baseline="0" dirty="0" smtClean="0">
                <a:solidFill>
                  <a:schemeClr val="bg2">
                    <a:lumMod val="50000"/>
                  </a:schemeClr>
                </a:solidFill>
              </a:rPr>
              <a:t>x 1.25</a:t>
            </a:r>
          </a:p>
          <a:p>
            <a:pPr algn="r"/>
            <a:endParaRPr lang="en-US" sz="700" baseline="0" dirty="0">
              <a:solidFill>
                <a:schemeClr val="bg2">
                  <a:lumMod val="50000"/>
                </a:schemeClr>
              </a:solidFill>
            </a:endParaRPr>
          </a:p>
          <a:p>
            <a:pPr algn="r"/>
            <a:r>
              <a:rPr lang="en-US" sz="1800" b="0" baseline="0" dirty="0" smtClean="0">
                <a:solidFill>
                  <a:srgbClr val="0000EA"/>
                </a:solidFill>
                <a:latin typeface="+mj-lt"/>
              </a:rPr>
              <a:t>Total Project Cost: </a:t>
            </a:r>
            <a:r>
              <a:rPr lang="en-US" sz="1800" baseline="0" dirty="0" smtClean="0">
                <a:solidFill>
                  <a:srgbClr val="0000EA"/>
                </a:solidFill>
                <a:latin typeface="+mj-lt"/>
              </a:rPr>
              <a:t>$2,663,000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08428" y="2430470"/>
            <a:ext cx="2995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aseline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M</a:t>
            </a:r>
            <a:r>
              <a:rPr lang="en-US" sz="3200" baseline="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S</a:t>
            </a:r>
          </a:p>
          <a:p>
            <a:pPr algn="l"/>
            <a:r>
              <a:rPr lang="en-US" sz="2400" baseline="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(Grades 3-7)</a:t>
            </a:r>
          </a:p>
        </p:txBody>
      </p:sp>
      <p:cxnSp>
        <p:nvCxnSpPr>
          <p:cNvPr id="47" name="Straight Connector 46"/>
          <p:cNvCxnSpPr/>
          <p:nvPr/>
        </p:nvCxnSpPr>
        <p:spPr bwMode="auto">
          <a:xfrm>
            <a:off x="4418380" y="3083355"/>
            <a:ext cx="3792494" cy="0"/>
          </a:xfrm>
          <a:prstGeom prst="line">
            <a:avLst/>
          </a:prstGeom>
          <a:ln w="38100">
            <a:solidFill>
              <a:srgbClr val="0000EA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 bwMode="auto">
          <a:xfrm>
            <a:off x="4341570" y="4235505"/>
            <a:ext cx="3792494" cy="0"/>
          </a:xfrm>
          <a:prstGeom prst="line">
            <a:avLst/>
          </a:prstGeom>
          <a:ln w="38100">
            <a:solidFill>
              <a:srgbClr val="0000EA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 bwMode="auto">
          <a:xfrm>
            <a:off x="726130" y="5426060"/>
            <a:ext cx="7681000" cy="115171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961931" y="5447332"/>
            <a:ext cx="7373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800" baseline="0" dirty="0">
              <a:solidFill>
                <a:schemeClr val="bg2">
                  <a:lumMod val="50000"/>
                </a:schemeClr>
              </a:solidFill>
            </a:endParaRPr>
          </a:p>
          <a:p>
            <a:pPr algn="r"/>
            <a:r>
              <a:rPr lang="en-US" sz="1800" baseline="0" dirty="0" smtClean="0">
                <a:solidFill>
                  <a:srgbClr val="C00000"/>
                </a:solidFill>
                <a:latin typeface="+mj-lt"/>
              </a:rPr>
              <a:t>+</a:t>
            </a:r>
            <a:r>
              <a:rPr lang="en-US" sz="1800" b="0" baseline="0" dirty="0" smtClean="0">
                <a:solidFill>
                  <a:srgbClr val="C00000"/>
                </a:solidFill>
                <a:latin typeface="+mj-lt"/>
              </a:rPr>
              <a:t> Construction Market Contingency: </a:t>
            </a:r>
            <a:r>
              <a:rPr lang="en-US" sz="1800" baseline="0" dirty="0">
                <a:solidFill>
                  <a:srgbClr val="C00000"/>
                </a:solidFill>
              </a:rPr>
              <a:t>$</a:t>
            </a:r>
            <a:r>
              <a:rPr lang="en-US" sz="1800" baseline="0" dirty="0" smtClean="0">
                <a:solidFill>
                  <a:srgbClr val="C00000"/>
                </a:solidFill>
              </a:rPr>
              <a:t>1,000,000</a:t>
            </a:r>
            <a:endParaRPr lang="en-US" sz="1800" baseline="0" dirty="0">
              <a:solidFill>
                <a:srgbClr val="C00000"/>
              </a:solidFill>
            </a:endParaRPr>
          </a:p>
          <a:p>
            <a:pPr algn="r"/>
            <a:endParaRPr lang="en-US" sz="1000" b="0" baseline="0" dirty="0" smtClean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algn="r"/>
            <a:r>
              <a:rPr lang="en-US" sz="2400" b="0" baseline="0" dirty="0" smtClean="0">
                <a:solidFill>
                  <a:srgbClr val="C00000"/>
                </a:solidFill>
                <a:latin typeface="+mj-lt"/>
              </a:rPr>
              <a:t>Option 6 Total Project Cost: </a:t>
            </a:r>
            <a:r>
              <a:rPr lang="en-US" sz="2400" u="sng" baseline="0" dirty="0" smtClean="0">
                <a:solidFill>
                  <a:srgbClr val="C00000"/>
                </a:solidFill>
                <a:latin typeface="+mj-lt"/>
              </a:rPr>
              <a:t>$26,190,000</a:t>
            </a:r>
          </a:p>
        </p:txBody>
      </p:sp>
      <p:cxnSp>
        <p:nvCxnSpPr>
          <p:cNvPr id="51" name="Straight Connector 50"/>
          <p:cNvCxnSpPr/>
          <p:nvPr/>
        </p:nvCxnSpPr>
        <p:spPr bwMode="auto">
          <a:xfrm>
            <a:off x="769905" y="4657960"/>
            <a:ext cx="7681000" cy="0"/>
          </a:xfrm>
          <a:prstGeom prst="line">
            <a:avLst/>
          </a:prstGeom>
          <a:ln w="76200">
            <a:solidFill>
              <a:srgbClr val="0000EA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93023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 rot="16200000">
            <a:off x="1573129" y="-711975"/>
            <a:ext cx="5995953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860" y="272315"/>
            <a:ext cx="1198030" cy="1198030"/>
          </a:xfrm>
          <a:prstGeom prst="rect">
            <a:avLst/>
          </a:prstGeom>
        </p:spPr>
      </p:pic>
      <p:sp>
        <p:nvSpPr>
          <p:cNvPr id="9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>
                <a:solidFill>
                  <a:srgbClr val="0000EA"/>
                </a:solidFill>
              </a:rPr>
              <a:t>Chestnut Ridge SD Feasibility Study</a:t>
            </a:r>
          </a:p>
          <a:p>
            <a:pPr>
              <a:lnSpc>
                <a:spcPct val="110000"/>
              </a:lnSpc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Option 5</a:t>
            </a:r>
            <a:endParaRPr lang="en-US" sz="1600" baseline="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4" name="EIA Logo" descr="EILOGO"/>
          <p:cNvPicPr>
            <a:picLocks noChangeAspect="1" noChangeArrowheads="1"/>
          </p:cNvPicPr>
          <p:nvPr/>
        </p:nvPicPr>
        <p:blipFill>
          <a:blip r:embed="rId4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1131643" y="779055"/>
            <a:ext cx="33635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0" baseline="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5</a:t>
            </a:r>
            <a:r>
              <a:rPr lang="en-US" sz="6000" baseline="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303" y="1286887"/>
            <a:ext cx="1251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aseline="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OPTION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r="88882"/>
          <a:stretch/>
        </p:blipFill>
        <p:spPr>
          <a:xfrm>
            <a:off x="923525" y="3044947"/>
            <a:ext cx="1036935" cy="18474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8006" y="2497062"/>
            <a:ext cx="7843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aseline="0" dirty="0" smtClean="0">
                <a:latin typeface="+mj-lt"/>
              </a:rPr>
              <a:t>2 SCHOOLS: </a:t>
            </a:r>
            <a:r>
              <a:rPr lang="en-US" sz="1800" baseline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PK-4 E.S. @ M.S. </a:t>
            </a:r>
            <a:r>
              <a:rPr lang="en-US" sz="1800" baseline="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Bldg</a:t>
            </a:r>
            <a:r>
              <a:rPr lang="en-US" sz="1800" baseline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; </a:t>
            </a:r>
            <a:r>
              <a:rPr lang="en-US" sz="1800" baseline="0" dirty="0" smtClean="0">
                <a:solidFill>
                  <a:srgbClr val="92D050"/>
                </a:solidFill>
                <a:latin typeface="+mj-lt"/>
              </a:rPr>
              <a:t>5-8 M.S. &amp; 9-12 H.S. @ H.S. </a:t>
            </a:r>
            <a:r>
              <a:rPr lang="en-US" sz="1800" baseline="0" dirty="0" err="1" smtClean="0">
                <a:solidFill>
                  <a:srgbClr val="92D050"/>
                </a:solidFill>
                <a:latin typeface="+mj-lt"/>
              </a:rPr>
              <a:t>Bldg</a:t>
            </a:r>
            <a:endParaRPr lang="en-US" sz="1800" baseline="0" dirty="0" smtClean="0">
              <a:solidFill>
                <a:srgbClr val="92D050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83650" y="3160165"/>
            <a:ext cx="6972484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aseline="0" dirty="0" smtClean="0">
                <a:latin typeface="+mj-lt"/>
              </a:rPr>
              <a:t>Close existing Central Elementary School (Demolish &amp; Add Parking)</a:t>
            </a:r>
          </a:p>
          <a:p>
            <a:pPr algn="l"/>
            <a:endParaRPr lang="en-US" baseline="0" dirty="0" smtClean="0">
              <a:latin typeface="+mj-lt"/>
            </a:endParaRPr>
          </a:p>
          <a:p>
            <a:pPr algn="l"/>
            <a:endParaRPr lang="en-US" sz="400" baseline="0" dirty="0" smtClean="0">
              <a:latin typeface="+mj-lt"/>
            </a:endParaRPr>
          </a:p>
          <a:p>
            <a:pPr algn="l"/>
            <a:r>
              <a:rPr lang="en-US" sz="1600" baseline="0" dirty="0" smtClean="0">
                <a:latin typeface="+mj-lt"/>
              </a:rPr>
              <a:t>M.S. Building grade re-alignment to PK-4 Elementary School</a:t>
            </a:r>
          </a:p>
          <a:p>
            <a:pPr algn="l"/>
            <a:r>
              <a:rPr lang="en-US" sz="1600" baseline="0" dirty="0" smtClean="0">
                <a:latin typeface="+mj-lt"/>
              </a:rPr>
              <a:t>Minor alternations to accommodate Pre-School; No renovation work</a:t>
            </a:r>
          </a:p>
          <a:p>
            <a:pPr algn="l"/>
            <a:endParaRPr lang="en-US" sz="900" baseline="0" dirty="0">
              <a:latin typeface="+mj-lt"/>
            </a:endParaRPr>
          </a:p>
          <a:p>
            <a:pPr algn="l"/>
            <a:r>
              <a:rPr lang="en-US" sz="1600" baseline="0" dirty="0" smtClean="0">
                <a:latin typeface="+mj-lt"/>
              </a:rPr>
              <a:t>H.S. building grade re-alignment to 5-8 M.S. &amp; 9-12 H.S.</a:t>
            </a:r>
          </a:p>
          <a:p>
            <a:pPr algn="l"/>
            <a:r>
              <a:rPr lang="en-US" sz="1600" baseline="0" dirty="0" smtClean="0">
                <a:latin typeface="+mj-lt"/>
              </a:rPr>
              <a:t>Add Wrestling Room; No renovation work</a:t>
            </a:r>
          </a:p>
        </p:txBody>
      </p:sp>
    </p:spTree>
    <p:extLst>
      <p:ext uri="{BB962C8B-B14F-4D97-AF65-F5344CB8AC3E}">
        <p14:creationId xmlns:p14="http://schemas.microsoft.com/office/powerpoint/2010/main" val="3922487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38" name="Rectangle 9"/>
          <p:cNvSpPr>
            <a:spLocks noChangeArrowheads="1"/>
          </p:cNvSpPr>
          <p:nvPr/>
        </p:nvSpPr>
        <p:spPr bwMode="auto">
          <a:xfrm rot="16200000">
            <a:off x="1591323" y="-697053"/>
            <a:ext cx="5961352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27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 smtClean="0">
                <a:solidFill>
                  <a:srgbClr val="0000EA"/>
                </a:solidFill>
              </a:rPr>
              <a:t>PK-4 </a:t>
            </a:r>
            <a:r>
              <a:rPr lang="en-US" sz="2000" baseline="0" dirty="0">
                <a:solidFill>
                  <a:srgbClr val="0000EA"/>
                </a:solidFill>
              </a:rPr>
              <a:t>Elementary School @ M.S.</a:t>
            </a:r>
          </a:p>
          <a:p>
            <a:pPr>
              <a:lnSpc>
                <a:spcPct val="110000"/>
              </a:lnSpc>
            </a:pPr>
            <a:r>
              <a:rPr lang="en-US" sz="1600" baseline="0" dirty="0">
                <a:solidFill>
                  <a:schemeClr val="bg2">
                    <a:lumMod val="50000"/>
                  </a:schemeClr>
                </a:solidFill>
              </a:rPr>
              <a:t>Option 5</a:t>
            </a:r>
          </a:p>
        </p:txBody>
      </p:sp>
      <p:pic>
        <p:nvPicPr>
          <p:cNvPr id="15" name="EIA Logo" descr="EILOGO"/>
          <p:cNvPicPr>
            <a:picLocks noChangeAspect="1" noChangeArrowheads="1"/>
          </p:cNvPicPr>
          <p:nvPr/>
        </p:nvPicPr>
        <p:blipFill>
          <a:blip r:embed="rId3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9" t="5863" r="12619" b="23386"/>
          <a:stretch/>
        </p:blipFill>
        <p:spPr>
          <a:xfrm>
            <a:off x="768138" y="1585560"/>
            <a:ext cx="7881603" cy="488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7056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 rot="16200000">
            <a:off x="1575828" y="-702315"/>
            <a:ext cx="5995953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9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 smtClean="0">
                <a:solidFill>
                  <a:srgbClr val="0000EA"/>
                </a:solidFill>
                <a:latin typeface="+mn-lt"/>
              </a:rPr>
              <a:t>Chestnut Ridge SD </a:t>
            </a:r>
            <a:r>
              <a:rPr lang="en-US" sz="2000" baseline="0" dirty="0">
                <a:solidFill>
                  <a:srgbClr val="0000EA"/>
                </a:solidFill>
                <a:latin typeface="+mn-lt"/>
              </a:rPr>
              <a:t>Feasibility Study</a:t>
            </a:r>
          </a:p>
          <a:p>
            <a:pPr>
              <a:lnSpc>
                <a:spcPct val="110000"/>
              </a:lnSpc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Project Team</a:t>
            </a:r>
            <a:endParaRPr lang="en-US" sz="1600" baseline="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4" name="EIA Logo" descr="EILOGO"/>
          <p:cNvPicPr>
            <a:picLocks noChangeAspect="1" noChangeArrowheads="1"/>
          </p:cNvPicPr>
          <p:nvPr/>
        </p:nvPicPr>
        <p:blipFill>
          <a:blip r:embed="rId3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 Box 32"/>
          <p:cNvSpPr txBox="1">
            <a:spLocks noChangeArrowheads="1"/>
          </p:cNvSpPr>
          <p:nvPr/>
        </p:nvSpPr>
        <p:spPr bwMode="auto">
          <a:xfrm>
            <a:off x="2652081" y="1223166"/>
            <a:ext cx="6067990" cy="52014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-117475">
              <a:tabLst>
                <a:tab pos="2632075" algn="l"/>
              </a:tabLst>
              <a:defRPr/>
            </a:pPr>
            <a:r>
              <a:rPr lang="en-US" sz="2800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Chestnut Ridge School District</a:t>
            </a:r>
            <a:endParaRPr lang="en-US" sz="2800" baseline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 defTabSz="-117475">
              <a:tabLst>
                <a:tab pos="2632075" algn="l"/>
              </a:tabLst>
              <a:defRPr/>
            </a:pPr>
            <a:r>
              <a:rPr lang="en-US" sz="1600" baseline="0" dirty="0" smtClean="0">
                <a:solidFill>
                  <a:srgbClr val="0000EA"/>
                </a:solidFill>
              </a:rPr>
              <a:t>Owner</a:t>
            </a:r>
          </a:p>
          <a:p>
            <a:pPr algn="l" defTabSz="-117475">
              <a:tabLst>
                <a:tab pos="2632075" algn="l"/>
              </a:tabLst>
              <a:defRPr/>
            </a:pPr>
            <a:endParaRPr lang="en-US" sz="1600" baseline="0" dirty="0">
              <a:solidFill>
                <a:srgbClr val="7B1F1F"/>
              </a:solidFill>
            </a:endParaRPr>
          </a:p>
          <a:p>
            <a:pPr algn="l" defTabSz="-117475">
              <a:tabLst>
                <a:tab pos="2632075" algn="l"/>
              </a:tabLst>
              <a:defRPr/>
            </a:pPr>
            <a:r>
              <a:rPr lang="en-US" sz="2800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EI </a:t>
            </a:r>
            <a:r>
              <a:rPr lang="en-US" sz="28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Associates</a:t>
            </a:r>
          </a:p>
          <a:p>
            <a:pPr algn="l" defTabSz="-117475">
              <a:tabLst>
                <a:tab pos="2632075" algn="l"/>
              </a:tabLst>
              <a:defRPr/>
            </a:pPr>
            <a:r>
              <a:rPr lang="en-US" sz="1600" baseline="0" dirty="0">
                <a:solidFill>
                  <a:srgbClr val="0000EA"/>
                </a:solidFill>
              </a:rPr>
              <a:t>Architects &amp; Educational Facilities Planners</a:t>
            </a:r>
          </a:p>
          <a:p>
            <a:pPr algn="l" defTabSz="-117475">
              <a:tabLst>
                <a:tab pos="2632075" algn="l"/>
              </a:tabLst>
              <a:defRPr/>
            </a:pPr>
            <a:endParaRPr lang="en-US" baseline="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algn="l" defTabSz="-117475">
              <a:tabLst>
                <a:tab pos="2632075" algn="l"/>
              </a:tabLst>
              <a:defRPr/>
            </a:pPr>
            <a:r>
              <a:rPr lang="en-US" sz="28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K&amp;W</a:t>
            </a:r>
          </a:p>
          <a:p>
            <a:pPr algn="l" defTabSz="-117475">
              <a:tabLst>
                <a:tab pos="2632075" algn="l"/>
              </a:tabLst>
              <a:defRPr/>
            </a:pPr>
            <a:r>
              <a:rPr lang="en-US" sz="1600" baseline="0" dirty="0" smtClean="0">
                <a:solidFill>
                  <a:srgbClr val="0000EA"/>
                </a:solidFill>
                <a:latin typeface="+mj-lt"/>
              </a:rPr>
              <a:t>Civil / Site Engineering</a:t>
            </a:r>
          </a:p>
          <a:p>
            <a:pPr algn="l" defTabSz="-117475">
              <a:tabLst>
                <a:tab pos="2632075" algn="l"/>
              </a:tabLst>
              <a:defRPr/>
            </a:pPr>
            <a:endParaRPr lang="en-US" baseline="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algn="l" defTabSz="-117475">
              <a:tabLst>
                <a:tab pos="2632075" algn="l"/>
              </a:tabLst>
              <a:defRPr/>
            </a:pPr>
            <a:r>
              <a:rPr lang="en-US" sz="2800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Gatter</a:t>
            </a:r>
            <a:r>
              <a:rPr lang="en-US" sz="28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&amp; Diehl</a:t>
            </a:r>
          </a:p>
          <a:p>
            <a:pPr algn="l" defTabSz="-117475">
              <a:tabLst>
                <a:tab pos="2632075" algn="l"/>
              </a:tabLst>
              <a:defRPr/>
            </a:pPr>
            <a:r>
              <a:rPr lang="en-US" sz="1600" baseline="0" dirty="0" smtClean="0">
                <a:solidFill>
                  <a:srgbClr val="0000EA"/>
                </a:solidFill>
                <a:latin typeface="+mj-lt"/>
              </a:rPr>
              <a:t>Mechanical, Electrical, Plumbing Engineering</a:t>
            </a:r>
          </a:p>
          <a:p>
            <a:pPr algn="l" defTabSz="-117475">
              <a:tabLst>
                <a:tab pos="2632075" algn="l"/>
              </a:tabLst>
              <a:defRPr/>
            </a:pPr>
            <a:endParaRPr lang="en-US" baseline="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algn="l" defTabSz="-117475">
              <a:tabLst>
                <a:tab pos="2632075" algn="l"/>
              </a:tabLst>
              <a:defRPr/>
            </a:pPr>
            <a:r>
              <a:rPr lang="en-US" sz="28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Advanced Foodservice Solutions</a:t>
            </a:r>
          </a:p>
          <a:p>
            <a:pPr algn="l" defTabSz="-117475">
              <a:tabLst>
                <a:tab pos="2632075" algn="l"/>
              </a:tabLst>
              <a:defRPr/>
            </a:pPr>
            <a:r>
              <a:rPr lang="en-US" sz="1600" baseline="0" dirty="0" smtClean="0">
                <a:solidFill>
                  <a:srgbClr val="0000EA"/>
                </a:solidFill>
                <a:latin typeface="+mj-lt"/>
              </a:rPr>
              <a:t>Food Service / Kitchen Design</a:t>
            </a:r>
          </a:p>
          <a:p>
            <a:pPr algn="l" defTabSz="-117475">
              <a:tabLst>
                <a:tab pos="2632075" algn="l"/>
              </a:tabLst>
              <a:defRPr/>
            </a:pPr>
            <a:endParaRPr lang="en-US" sz="1600" baseline="0" dirty="0" smtClean="0">
              <a:solidFill>
                <a:srgbClr val="7B1F1F"/>
              </a:solidFill>
              <a:latin typeface="+mj-lt"/>
            </a:endParaRPr>
          </a:p>
          <a:p>
            <a:pPr algn="l" defTabSz="-117475">
              <a:tabLst>
                <a:tab pos="2632075" algn="l"/>
              </a:tabLst>
              <a:defRPr/>
            </a:pPr>
            <a:r>
              <a:rPr lang="en-US" sz="2800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Baker, Ingram &amp; Associates</a:t>
            </a:r>
            <a:endParaRPr lang="en-US" sz="2800" baseline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 defTabSz="-117475">
              <a:tabLst>
                <a:tab pos="2632075" algn="l"/>
              </a:tabLst>
              <a:defRPr/>
            </a:pPr>
            <a:r>
              <a:rPr lang="en-US" sz="1600" baseline="0" dirty="0" smtClean="0">
                <a:solidFill>
                  <a:srgbClr val="0000EA"/>
                </a:solidFill>
              </a:rPr>
              <a:t>Structural Engineering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6"/>
          <a:stretch/>
        </p:blipFill>
        <p:spPr>
          <a:xfrm>
            <a:off x="1346311" y="2311101"/>
            <a:ext cx="775772" cy="3882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17"/>
          <a:stretch/>
        </p:blipFill>
        <p:spPr>
          <a:xfrm>
            <a:off x="1423121" y="4858772"/>
            <a:ext cx="565973" cy="5288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512" y="3090441"/>
            <a:ext cx="760899" cy="5305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955" y="5822990"/>
            <a:ext cx="1190886" cy="3327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258" y="3909506"/>
            <a:ext cx="617028" cy="6332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499" y="1291608"/>
            <a:ext cx="562787" cy="56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675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38" name="Rectangle 9"/>
          <p:cNvSpPr>
            <a:spLocks noChangeArrowheads="1"/>
          </p:cNvSpPr>
          <p:nvPr/>
        </p:nvSpPr>
        <p:spPr bwMode="auto">
          <a:xfrm rot="16200000">
            <a:off x="1591323" y="-697053"/>
            <a:ext cx="5961352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27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 smtClean="0">
                <a:solidFill>
                  <a:srgbClr val="0000EA"/>
                </a:solidFill>
              </a:rPr>
              <a:t>PK-4 Elementary School @ M.S.</a:t>
            </a:r>
            <a:endParaRPr lang="en-US" sz="2000" baseline="0" dirty="0">
              <a:solidFill>
                <a:srgbClr val="0000EA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Option 5</a:t>
            </a:r>
            <a:endParaRPr lang="en-US" sz="1600" baseline="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5" name="EIA Logo" descr="EILOGO"/>
          <p:cNvPicPr>
            <a:picLocks noChangeAspect="1" noChangeArrowheads="1"/>
          </p:cNvPicPr>
          <p:nvPr/>
        </p:nvPicPr>
        <p:blipFill>
          <a:blip r:embed="rId3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30"/>
          <p:cNvSpPr txBox="1">
            <a:spLocks noChangeArrowheads="1"/>
          </p:cNvSpPr>
          <p:nvPr/>
        </p:nvSpPr>
        <p:spPr bwMode="auto">
          <a:xfrm>
            <a:off x="5340100" y="894270"/>
            <a:ext cx="3673014" cy="779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2400" baseline="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Grades</a:t>
            </a:r>
            <a:r>
              <a:rPr lang="en-US" sz="3600" baseline="0" dirty="0" smtClean="0">
                <a:solidFill>
                  <a:srgbClr val="7B1F1F"/>
                </a:solidFill>
                <a:latin typeface="+mn-lt"/>
              </a:rPr>
              <a:t> </a:t>
            </a:r>
            <a:r>
              <a:rPr lang="en-US" sz="4400" baseline="0" dirty="0" smtClean="0">
                <a:solidFill>
                  <a:srgbClr val="B7B7FF"/>
                </a:solidFill>
                <a:latin typeface="+mn-lt"/>
              </a:rPr>
              <a:t>PK-4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43875" y="1451355"/>
            <a:ext cx="930436" cy="12040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0" t="14300" r="6740" b="22738"/>
          <a:stretch/>
        </p:blipFill>
        <p:spPr>
          <a:xfrm>
            <a:off x="670520" y="2507280"/>
            <a:ext cx="7911431" cy="372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123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38" name="Rectangle 9"/>
          <p:cNvSpPr>
            <a:spLocks noChangeArrowheads="1"/>
          </p:cNvSpPr>
          <p:nvPr/>
        </p:nvSpPr>
        <p:spPr bwMode="auto">
          <a:xfrm rot="16200000">
            <a:off x="1591323" y="-697053"/>
            <a:ext cx="5961352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27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>
                <a:solidFill>
                  <a:srgbClr val="0000EA"/>
                </a:solidFill>
              </a:rPr>
              <a:t>5</a:t>
            </a:r>
            <a:r>
              <a:rPr lang="en-US" sz="2000" baseline="0" dirty="0" smtClean="0">
                <a:solidFill>
                  <a:srgbClr val="0000EA"/>
                </a:solidFill>
              </a:rPr>
              <a:t>-8 </a:t>
            </a:r>
            <a:r>
              <a:rPr lang="en-US" sz="2000" baseline="0" dirty="0">
                <a:solidFill>
                  <a:srgbClr val="0000EA"/>
                </a:solidFill>
              </a:rPr>
              <a:t>Middle / 9-12 High School @ H.S.</a:t>
            </a:r>
          </a:p>
          <a:p>
            <a:pPr>
              <a:lnSpc>
                <a:spcPct val="110000"/>
              </a:lnSpc>
            </a:pPr>
            <a:r>
              <a:rPr lang="en-US" sz="1600" baseline="0" dirty="0">
                <a:solidFill>
                  <a:schemeClr val="bg2">
                    <a:lumMod val="50000"/>
                  </a:schemeClr>
                </a:solidFill>
              </a:rPr>
              <a:t>Option 5</a:t>
            </a:r>
          </a:p>
        </p:txBody>
      </p:sp>
      <p:pic>
        <p:nvPicPr>
          <p:cNvPr id="15" name="EIA Logo" descr="EILOGO"/>
          <p:cNvPicPr>
            <a:picLocks noChangeAspect="1" noChangeArrowheads="1"/>
          </p:cNvPicPr>
          <p:nvPr/>
        </p:nvPicPr>
        <p:blipFill>
          <a:blip r:embed="rId3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5" t="13440" r="3462" b="22159"/>
          <a:stretch/>
        </p:blipFill>
        <p:spPr>
          <a:xfrm rot="16200000">
            <a:off x="2022578" y="380312"/>
            <a:ext cx="5713325" cy="698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521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38" name="Rectangle 9"/>
          <p:cNvSpPr>
            <a:spLocks noChangeArrowheads="1"/>
          </p:cNvSpPr>
          <p:nvPr/>
        </p:nvSpPr>
        <p:spPr bwMode="auto">
          <a:xfrm rot="16200000">
            <a:off x="1591323" y="-697053"/>
            <a:ext cx="5961352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27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>
                <a:solidFill>
                  <a:srgbClr val="0000EA"/>
                </a:solidFill>
              </a:rPr>
              <a:t>5</a:t>
            </a:r>
            <a:r>
              <a:rPr lang="en-US" sz="2000" baseline="0" dirty="0" smtClean="0">
                <a:solidFill>
                  <a:srgbClr val="0000EA"/>
                </a:solidFill>
              </a:rPr>
              <a:t>-8 Middle / 9-12 High School @ H.S</a:t>
            </a:r>
            <a:r>
              <a:rPr lang="en-US" sz="2000" baseline="0" dirty="0">
                <a:solidFill>
                  <a:srgbClr val="0000EA"/>
                </a:solidFill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Option 5</a:t>
            </a:r>
            <a:endParaRPr lang="en-US" sz="1600" baseline="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5" name="EIA Logo" descr="EILOGO"/>
          <p:cNvPicPr>
            <a:picLocks noChangeAspect="1" noChangeArrowheads="1"/>
          </p:cNvPicPr>
          <p:nvPr/>
        </p:nvPicPr>
        <p:blipFill>
          <a:blip r:embed="rId3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30"/>
          <p:cNvSpPr txBox="1">
            <a:spLocks noChangeArrowheads="1"/>
          </p:cNvSpPr>
          <p:nvPr/>
        </p:nvSpPr>
        <p:spPr bwMode="auto">
          <a:xfrm>
            <a:off x="5340100" y="894270"/>
            <a:ext cx="3673014" cy="779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2400" baseline="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Grades</a:t>
            </a:r>
            <a:r>
              <a:rPr lang="en-US" sz="3600" baseline="0" dirty="0" smtClean="0">
                <a:solidFill>
                  <a:srgbClr val="7B1F1F"/>
                </a:solidFill>
                <a:latin typeface="+mn-lt"/>
              </a:rPr>
              <a:t> </a:t>
            </a:r>
            <a:r>
              <a:rPr lang="en-US" sz="4400" baseline="0" dirty="0">
                <a:solidFill>
                  <a:srgbClr val="B7B7FF"/>
                </a:solidFill>
                <a:latin typeface="+mn-lt"/>
              </a:rPr>
              <a:t>5</a:t>
            </a:r>
            <a:r>
              <a:rPr lang="en-US" sz="4400" baseline="0" dirty="0" smtClean="0">
                <a:solidFill>
                  <a:srgbClr val="B7B7FF"/>
                </a:solidFill>
                <a:latin typeface="+mn-lt"/>
              </a:rPr>
              <a:t>-12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43875" y="1451355"/>
            <a:ext cx="930436" cy="120409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576737" y="6462995"/>
            <a:ext cx="13423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aseline="0" dirty="0" smtClean="0">
                <a:solidFill>
                  <a:schemeClr val="bg2">
                    <a:lumMod val="50000"/>
                  </a:schemeClr>
                </a:solidFill>
                <a:latin typeface="Avenir LT 55 Roman" pitchFamily="2" charset="0"/>
              </a:rPr>
              <a:t>LOWER FLOOR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60350" y="6462593"/>
            <a:ext cx="10803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aseline="0" dirty="0" smtClean="0">
                <a:solidFill>
                  <a:schemeClr val="bg2">
                    <a:lumMod val="50000"/>
                  </a:schemeClr>
                </a:solidFill>
                <a:latin typeface="Avenir LT 55 Roman" pitchFamily="2" charset="0"/>
              </a:rPr>
              <a:t>UPPER FLOOR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93830" y="3554569"/>
            <a:ext cx="4147740" cy="2908426"/>
            <a:chOff x="193830" y="3554569"/>
            <a:chExt cx="4147740" cy="290842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74" t="10293" r="13340" b="15810"/>
            <a:stretch/>
          </p:blipFill>
          <p:spPr>
            <a:xfrm>
              <a:off x="193830" y="3554569"/>
              <a:ext cx="4147740" cy="284197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 bwMode="auto">
            <a:xfrm>
              <a:off x="3765495" y="6078945"/>
              <a:ext cx="576075" cy="3840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Avenir 35 Light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303165" y="3171176"/>
            <a:ext cx="4774924" cy="3341235"/>
            <a:chOff x="4330669" y="3171176"/>
            <a:chExt cx="4774924" cy="334123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7" t="5039" r="12431" b="8083"/>
            <a:stretch/>
          </p:blipFill>
          <p:spPr>
            <a:xfrm>
              <a:off x="4330669" y="3171176"/>
              <a:ext cx="4685411" cy="334123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 bwMode="auto">
            <a:xfrm>
              <a:off x="7874830" y="5963730"/>
              <a:ext cx="1230763" cy="54868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Avenir 35 Ligh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91195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 rot="16200000">
            <a:off x="1574026" y="-728679"/>
            <a:ext cx="5995953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651" y="395005"/>
            <a:ext cx="1416959" cy="1005477"/>
          </a:xfrm>
          <a:prstGeom prst="rect">
            <a:avLst/>
          </a:prstGeom>
        </p:spPr>
      </p:pic>
      <p:sp>
        <p:nvSpPr>
          <p:cNvPr id="9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 smtClean="0">
                <a:solidFill>
                  <a:srgbClr val="0000EA"/>
                </a:solidFill>
              </a:rPr>
              <a:t>Chestnut Ridge SD </a:t>
            </a:r>
            <a:r>
              <a:rPr lang="en-US" sz="2000" baseline="0" dirty="0">
                <a:solidFill>
                  <a:srgbClr val="0000EA"/>
                </a:solidFill>
              </a:rPr>
              <a:t>Feasibility Study</a:t>
            </a:r>
          </a:p>
          <a:p>
            <a:pPr>
              <a:lnSpc>
                <a:spcPct val="110000"/>
              </a:lnSpc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Option 5 - Cost Summary</a:t>
            </a:r>
            <a:endParaRPr lang="en-US" sz="1600" baseline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4" name="EIA Logo" descr="EILOGO"/>
          <p:cNvPicPr>
            <a:picLocks noChangeAspect="1" noChangeArrowheads="1"/>
          </p:cNvPicPr>
          <p:nvPr/>
        </p:nvPicPr>
        <p:blipFill>
          <a:blip r:embed="rId4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Rectangle 22"/>
          <p:cNvSpPr/>
          <p:nvPr/>
        </p:nvSpPr>
        <p:spPr bwMode="auto">
          <a:xfrm>
            <a:off x="769905" y="1316290"/>
            <a:ext cx="7681000" cy="1348910"/>
          </a:xfrm>
          <a:prstGeom prst="rect">
            <a:avLst/>
          </a:prstGeom>
          <a:solidFill>
            <a:srgbClr val="E1EB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69905" y="2814085"/>
            <a:ext cx="7681000" cy="1348910"/>
          </a:xfrm>
          <a:prstGeom prst="rect">
            <a:avLst/>
          </a:prstGeom>
          <a:solidFill>
            <a:srgbClr val="E1EB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769905" y="4311880"/>
            <a:ext cx="7681000" cy="845345"/>
          </a:xfrm>
          <a:prstGeom prst="rect">
            <a:avLst/>
          </a:prstGeom>
          <a:solidFill>
            <a:srgbClr val="F5F8D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cxnSp>
        <p:nvCxnSpPr>
          <p:cNvPr id="42" name="Straight Connector 41"/>
          <p:cNvCxnSpPr/>
          <p:nvPr/>
        </p:nvCxnSpPr>
        <p:spPr bwMode="auto">
          <a:xfrm>
            <a:off x="808310" y="4273475"/>
            <a:ext cx="7681000" cy="0"/>
          </a:xfrm>
          <a:prstGeom prst="line">
            <a:avLst/>
          </a:prstGeom>
          <a:ln w="76200">
            <a:solidFill>
              <a:srgbClr val="0000EA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961931" y="4363662"/>
            <a:ext cx="737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800" baseline="0" dirty="0">
              <a:solidFill>
                <a:schemeClr val="bg2">
                  <a:lumMod val="50000"/>
                </a:schemeClr>
              </a:solidFill>
            </a:endParaRPr>
          </a:p>
          <a:p>
            <a:pPr algn="r"/>
            <a:r>
              <a:rPr lang="en-US" sz="2800" b="0" baseline="0" dirty="0" smtClean="0">
                <a:solidFill>
                  <a:srgbClr val="0000EA"/>
                </a:solidFill>
                <a:latin typeface="+mj-lt"/>
              </a:rPr>
              <a:t>Option 5 Total Project Cost: </a:t>
            </a:r>
            <a:r>
              <a:rPr lang="en-US" sz="2800" u="sng" baseline="0" dirty="0" smtClean="0">
                <a:solidFill>
                  <a:srgbClr val="0000EA"/>
                </a:solidFill>
                <a:latin typeface="+mj-lt"/>
              </a:rPr>
              <a:t>$21,450,000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72475" y="1406477"/>
            <a:ext cx="7463215" cy="1138773"/>
            <a:chOff x="834070" y="1406912"/>
            <a:chExt cx="7463215" cy="1138773"/>
          </a:xfrm>
        </p:grpSpPr>
        <p:sp>
          <p:nvSpPr>
            <p:cNvPr id="22" name="TextBox 21"/>
            <p:cNvSpPr txBox="1"/>
            <p:nvPr/>
          </p:nvSpPr>
          <p:spPr>
            <a:xfrm>
              <a:off x="2330354" y="1406912"/>
              <a:ext cx="5966931" cy="11387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0" baseline="0" dirty="0" smtClean="0">
                  <a:solidFill>
                    <a:schemeClr val="bg2">
                      <a:lumMod val="50000"/>
                    </a:schemeClr>
                  </a:solidFill>
                </a:rPr>
                <a:t>Total Construction Cost</a:t>
              </a:r>
              <a:r>
                <a:rPr lang="en-US" sz="2000" b="0" baseline="0" dirty="0">
                  <a:solidFill>
                    <a:schemeClr val="bg2">
                      <a:lumMod val="50000"/>
                    </a:schemeClr>
                  </a:solidFill>
                </a:rPr>
                <a:t>: </a:t>
              </a:r>
              <a:r>
                <a:rPr lang="en-US" sz="2000" u="sng" baseline="0" dirty="0" smtClean="0">
                  <a:solidFill>
                    <a:schemeClr val="bg2">
                      <a:lumMod val="50000"/>
                    </a:schemeClr>
                  </a:solidFill>
                </a:rPr>
                <a:t>$400,000</a:t>
              </a:r>
            </a:p>
            <a:p>
              <a:pPr algn="r"/>
              <a:r>
                <a:rPr lang="en-US" sz="2000" baseline="0" dirty="0" smtClean="0">
                  <a:solidFill>
                    <a:schemeClr val="bg2">
                      <a:lumMod val="50000"/>
                    </a:schemeClr>
                  </a:solidFill>
                </a:rPr>
                <a:t>x 1.25</a:t>
              </a:r>
            </a:p>
            <a:p>
              <a:pPr algn="r"/>
              <a:endParaRPr lang="en-US" sz="800" baseline="0" dirty="0">
                <a:solidFill>
                  <a:schemeClr val="bg2">
                    <a:lumMod val="50000"/>
                  </a:schemeClr>
                </a:solidFill>
              </a:endParaRPr>
            </a:p>
            <a:p>
              <a:pPr algn="r"/>
              <a:r>
                <a:rPr lang="en-US" sz="2000" b="0" baseline="0" dirty="0" smtClean="0">
                  <a:solidFill>
                    <a:srgbClr val="0000EA"/>
                  </a:solidFill>
                  <a:latin typeface="+mj-lt"/>
                </a:rPr>
                <a:t>Total Project Cost: </a:t>
              </a:r>
              <a:r>
                <a:rPr lang="en-US" sz="2000" baseline="0" dirty="0" smtClean="0">
                  <a:solidFill>
                    <a:srgbClr val="0000EA"/>
                  </a:solidFill>
                  <a:latin typeface="+mj-lt"/>
                </a:rPr>
                <a:t>$500,000</a:t>
              </a:r>
            </a:p>
          </p:txBody>
        </p:sp>
        <p:cxnSp>
          <p:nvCxnSpPr>
            <p:cNvPr id="24" name="Straight Connector 23"/>
            <p:cNvCxnSpPr/>
            <p:nvPr/>
          </p:nvCxnSpPr>
          <p:spPr bwMode="auto">
            <a:xfrm>
              <a:off x="3727090" y="2127965"/>
              <a:ext cx="4493385" cy="0"/>
            </a:xfrm>
            <a:prstGeom prst="line">
              <a:avLst/>
            </a:prstGeom>
            <a:ln w="38100">
              <a:solidFill>
                <a:srgbClr val="0000EA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834070" y="1547155"/>
              <a:ext cx="235534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3200" baseline="0" dirty="0" smtClean="0">
                  <a:solidFill>
                    <a:schemeClr val="bg2">
                      <a:lumMod val="50000"/>
                    </a:schemeClr>
                  </a:solidFill>
                  <a:latin typeface="+mj-lt"/>
                </a:rPr>
                <a:t>ES</a:t>
              </a:r>
            </a:p>
            <a:p>
              <a:pPr algn="l"/>
              <a:r>
                <a:rPr lang="en-US" sz="2400" baseline="0" dirty="0" smtClean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(Grades PK-4)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72475" y="2929300"/>
            <a:ext cx="7463215" cy="1138773"/>
            <a:chOff x="834070" y="1406912"/>
            <a:chExt cx="7463215" cy="1138773"/>
          </a:xfrm>
        </p:grpSpPr>
        <p:sp>
          <p:nvSpPr>
            <p:cNvPr id="27" name="TextBox 26"/>
            <p:cNvSpPr txBox="1"/>
            <p:nvPr/>
          </p:nvSpPr>
          <p:spPr>
            <a:xfrm>
              <a:off x="2330354" y="1406912"/>
              <a:ext cx="5966931" cy="11387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0" baseline="0" dirty="0" smtClean="0">
                  <a:solidFill>
                    <a:schemeClr val="bg2">
                      <a:lumMod val="50000"/>
                    </a:schemeClr>
                  </a:solidFill>
                </a:rPr>
                <a:t>Total Construction Cost</a:t>
              </a:r>
              <a:r>
                <a:rPr lang="en-US" sz="2000" b="0" baseline="0" dirty="0">
                  <a:solidFill>
                    <a:schemeClr val="bg2">
                      <a:lumMod val="50000"/>
                    </a:schemeClr>
                  </a:solidFill>
                </a:rPr>
                <a:t>: </a:t>
              </a:r>
              <a:r>
                <a:rPr lang="en-US" sz="2000" u="sng" baseline="0" dirty="0" smtClean="0">
                  <a:solidFill>
                    <a:schemeClr val="bg2">
                      <a:lumMod val="50000"/>
                    </a:schemeClr>
                  </a:solidFill>
                </a:rPr>
                <a:t>$16,760,000</a:t>
              </a:r>
            </a:p>
            <a:p>
              <a:pPr algn="r"/>
              <a:r>
                <a:rPr lang="en-US" sz="2000" baseline="0" dirty="0" smtClean="0">
                  <a:solidFill>
                    <a:schemeClr val="bg2">
                      <a:lumMod val="50000"/>
                    </a:schemeClr>
                  </a:solidFill>
                </a:rPr>
                <a:t>x 1.25</a:t>
              </a:r>
            </a:p>
            <a:p>
              <a:pPr algn="r"/>
              <a:endParaRPr lang="en-US" sz="800" baseline="0" dirty="0">
                <a:solidFill>
                  <a:schemeClr val="bg2">
                    <a:lumMod val="50000"/>
                  </a:schemeClr>
                </a:solidFill>
              </a:endParaRPr>
            </a:p>
            <a:p>
              <a:pPr algn="r"/>
              <a:r>
                <a:rPr lang="en-US" sz="2000" b="0" baseline="0" dirty="0" smtClean="0">
                  <a:solidFill>
                    <a:srgbClr val="0000EA"/>
                  </a:solidFill>
                  <a:latin typeface="+mj-lt"/>
                </a:rPr>
                <a:t>Total Project Cost: </a:t>
              </a:r>
              <a:r>
                <a:rPr lang="en-US" sz="2000" baseline="0" dirty="0" smtClean="0">
                  <a:solidFill>
                    <a:srgbClr val="0000EA"/>
                  </a:solidFill>
                  <a:latin typeface="+mj-lt"/>
                </a:rPr>
                <a:t>$20,950,000</a:t>
              </a:r>
            </a:p>
          </p:txBody>
        </p:sp>
        <p:cxnSp>
          <p:nvCxnSpPr>
            <p:cNvPr id="29" name="Straight Connector 28"/>
            <p:cNvCxnSpPr/>
            <p:nvPr/>
          </p:nvCxnSpPr>
          <p:spPr bwMode="auto">
            <a:xfrm>
              <a:off x="3727090" y="2127965"/>
              <a:ext cx="4493385" cy="0"/>
            </a:xfrm>
            <a:prstGeom prst="line">
              <a:avLst/>
            </a:prstGeom>
            <a:ln w="38100">
              <a:solidFill>
                <a:srgbClr val="0000EA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834070" y="1547155"/>
              <a:ext cx="235534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3200" baseline="0" dirty="0" smtClean="0">
                  <a:solidFill>
                    <a:schemeClr val="bg2">
                      <a:lumMod val="50000"/>
                    </a:schemeClr>
                  </a:solidFill>
                  <a:latin typeface="+mj-lt"/>
                </a:rPr>
                <a:t>MSHS</a:t>
              </a:r>
            </a:p>
            <a:p>
              <a:pPr algn="l"/>
              <a:r>
                <a:rPr lang="en-US" sz="2400" baseline="0" dirty="0" smtClean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(Grades 5-12)</a:t>
              </a:r>
            </a:p>
          </p:txBody>
        </p:sp>
      </p:grpSp>
      <p:sp>
        <p:nvSpPr>
          <p:cNvPr id="20" name="Rectangle 19"/>
          <p:cNvSpPr/>
          <p:nvPr/>
        </p:nvSpPr>
        <p:spPr bwMode="auto">
          <a:xfrm>
            <a:off x="769905" y="5310845"/>
            <a:ext cx="7681000" cy="134417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61931" y="5349250"/>
            <a:ext cx="737376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800" baseline="0" dirty="0">
              <a:solidFill>
                <a:schemeClr val="bg2">
                  <a:lumMod val="50000"/>
                </a:schemeClr>
              </a:solidFill>
            </a:endParaRPr>
          </a:p>
          <a:p>
            <a:pPr algn="r"/>
            <a:r>
              <a:rPr lang="en-US" sz="2000" baseline="0" dirty="0" smtClean="0">
                <a:solidFill>
                  <a:srgbClr val="C00000"/>
                </a:solidFill>
                <a:latin typeface="+mj-lt"/>
              </a:rPr>
              <a:t>+</a:t>
            </a:r>
            <a:r>
              <a:rPr lang="en-US" sz="2000" b="0" baseline="0" dirty="0" smtClean="0">
                <a:solidFill>
                  <a:srgbClr val="C00000"/>
                </a:solidFill>
                <a:latin typeface="+mj-lt"/>
              </a:rPr>
              <a:t> Construction Market Contingency: </a:t>
            </a:r>
            <a:r>
              <a:rPr lang="en-US" sz="2000" baseline="0" dirty="0">
                <a:solidFill>
                  <a:srgbClr val="C00000"/>
                </a:solidFill>
              </a:rPr>
              <a:t>$</a:t>
            </a:r>
            <a:r>
              <a:rPr lang="en-US" sz="2000" baseline="0" dirty="0" smtClean="0">
                <a:solidFill>
                  <a:srgbClr val="C00000"/>
                </a:solidFill>
              </a:rPr>
              <a:t>1,000,000</a:t>
            </a:r>
            <a:endParaRPr lang="en-US" sz="2000" baseline="0" dirty="0">
              <a:solidFill>
                <a:srgbClr val="C00000"/>
              </a:solidFill>
            </a:endParaRPr>
          </a:p>
          <a:p>
            <a:pPr algn="r"/>
            <a:endParaRPr lang="en-US" sz="1000" b="0" baseline="0" dirty="0" smtClean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algn="r"/>
            <a:r>
              <a:rPr lang="en-US" sz="2800" b="0" baseline="0" dirty="0" smtClean="0">
                <a:solidFill>
                  <a:srgbClr val="C00000"/>
                </a:solidFill>
                <a:latin typeface="+mj-lt"/>
              </a:rPr>
              <a:t>Option 5 Total Project Cost: </a:t>
            </a:r>
            <a:r>
              <a:rPr lang="en-US" sz="2800" u="sng" baseline="0" dirty="0" smtClean="0">
                <a:solidFill>
                  <a:srgbClr val="C00000"/>
                </a:solidFill>
                <a:latin typeface="+mj-lt"/>
              </a:rPr>
              <a:t>$22,450,000</a:t>
            </a:r>
          </a:p>
        </p:txBody>
      </p:sp>
    </p:spTree>
    <p:extLst>
      <p:ext uri="{BB962C8B-B14F-4D97-AF65-F5344CB8AC3E}">
        <p14:creationId xmlns:p14="http://schemas.microsoft.com/office/powerpoint/2010/main" val="22346965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 rot="16200000">
            <a:off x="1573129" y="-711975"/>
            <a:ext cx="5995953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5227" r="88296"/>
          <a:stretch/>
        </p:blipFill>
        <p:spPr>
          <a:xfrm>
            <a:off x="923525" y="2968140"/>
            <a:ext cx="1190555" cy="1924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860" y="272315"/>
            <a:ext cx="1198030" cy="1198030"/>
          </a:xfrm>
          <a:prstGeom prst="rect">
            <a:avLst/>
          </a:prstGeom>
        </p:spPr>
      </p:pic>
      <p:sp>
        <p:nvSpPr>
          <p:cNvPr id="9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>
                <a:solidFill>
                  <a:srgbClr val="0000EA"/>
                </a:solidFill>
              </a:rPr>
              <a:t>Chestnut Ridge SD Feasibility Study</a:t>
            </a:r>
          </a:p>
          <a:p>
            <a:pPr>
              <a:lnSpc>
                <a:spcPct val="110000"/>
              </a:lnSpc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Option </a:t>
            </a:r>
            <a:r>
              <a:rPr lang="en-US" sz="1600" baseline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6</a:t>
            </a:r>
          </a:p>
        </p:txBody>
      </p:sp>
      <p:pic>
        <p:nvPicPr>
          <p:cNvPr id="14" name="EIA Logo" descr="EILOGO"/>
          <p:cNvPicPr>
            <a:picLocks noChangeAspect="1" noChangeArrowheads="1"/>
          </p:cNvPicPr>
          <p:nvPr/>
        </p:nvPicPr>
        <p:blipFill>
          <a:blip r:embed="rId5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1131643" y="779055"/>
            <a:ext cx="33635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0" baseline="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6</a:t>
            </a:r>
            <a:r>
              <a:rPr lang="en-US" sz="6000" baseline="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303" y="1286887"/>
            <a:ext cx="1251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aseline="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OPTION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6301" y="2497062"/>
            <a:ext cx="7843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aseline="0" dirty="0" smtClean="0">
                <a:latin typeface="+mj-lt"/>
              </a:rPr>
              <a:t>3 SCHOOLS: </a:t>
            </a:r>
            <a:r>
              <a:rPr lang="en-US" sz="1800" baseline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PK-4 E.S.; </a:t>
            </a:r>
            <a:r>
              <a:rPr lang="en-US" sz="1800" baseline="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5-8 M.S.; </a:t>
            </a:r>
            <a:r>
              <a:rPr lang="en-US" sz="1800" baseline="0" dirty="0" smtClean="0">
                <a:solidFill>
                  <a:srgbClr val="92D050"/>
                </a:solidFill>
                <a:latin typeface="+mj-lt"/>
              </a:rPr>
              <a:t>9-12 H.S.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37406" y="3162352"/>
            <a:ext cx="649044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aseline="0" dirty="0" smtClean="0">
                <a:latin typeface="+mj-lt"/>
              </a:rPr>
              <a:t>New PK-4 Elementary School</a:t>
            </a:r>
          </a:p>
          <a:p>
            <a:pPr algn="l"/>
            <a:endParaRPr lang="en-US" sz="2400" baseline="0" dirty="0" smtClean="0">
              <a:latin typeface="+mj-lt"/>
            </a:endParaRPr>
          </a:p>
          <a:p>
            <a:pPr algn="l"/>
            <a:r>
              <a:rPr lang="en-US" sz="1600" baseline="0" dirty="0" smtClean="0">
                <a:latin typeface="+mj-lt"/>
              </a:rPr>
              <a:t>Middle School with 5-8 grade re-alignment; No renovation work </a:t>
            </a:r>
          </a:p>
          <a:p>
            <a:pPr algn="l"/>
            <a:endParaRPr lang="en-US" baseline="0" dirty="0" smtClean="0">
              <a:latin typeface="+mj-lt"/>
            </a:endParaRPr>
          </a:p>
          <a:p>
            <a:pPr algn="l"/>
            <a:endParaRPr lang="en-US" sz="800" baseline="0" dirty="0">
              <a:latin typeface="+mj-lt"/>
            </a:endParaRPr>
          </a:p>
          <a:p>
            <a:pPr algn="l"/>
            <a:r>
              <a:rPr lang="en-US" sz="1600" baseline="0" dirty="0" smtClean="0">
                <a:latin typeface="+mj-lt"/>
              </a:rPr>
              <a:t>High School with 9-12 grade re-alignment</a:t>
            </a:r>
          </a:p>
          <a:p>
            <a:pPr algn="l"/>
            <a:r>
              <a:rPr lang="en-US" sz="1600" baseline="0" dirty="0" smtClean="0">
                <a:latin typeface="+mj-lt"/>
              </a:rPr>
              <a:t>Add Wrestling Room; No renovation work</a:t>
            </a:r>
          </a:p>
        </p:txBody>
      </p:sp>
    </p:spTree>
    <p:extLst>
      <p:ext uri="{BB962C8B-B14F-4D97-AF65-F5344CB8AC3E}">
        <p14:creationId xmlns:p14="http://schemas.microsoft.com/office/powerpoint/2010/main" val="13842970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38" name="Rectangle 9"/>
          <p:cNvSpPr>
            <a:spLocks noChangeArrowheads="1"/>
          </p:cNvSpPr>
          <p:nvPr/>
        </p:nvSpPr>
        <p:spPr bwMode="auto">
          <a:xfrm rot="16200000">
            <a:off x="1591323" y="-697053"/>
            <a:ext cx="5961352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27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 smtClean="0">
                <a:solidFill>
                  <a:srgbClr val="0000EA"/>
                </a:solidFill>
              </a:rPr>
              <a:t>New PK-4 Elementary School @ E.S. Site</a:t>
            </a:r>
          </a:p>
          <a:p>
            <a:pPr>
              <a:lnSpc>
                <a:spcPct val="110000"/>
              </a:lnSpc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Option 6</a:t>
            </a:r>
            <a:endParaRPr lang="en-US" sz="1600" baseline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5" name="EIA Logo" descr="EILOGO"/>
          <p:cNvPicPr>
            <a:picLocks noChangeAspect="1" noChangeArrowheads="1"/>
          </p:cNvPicPr>
          <p:nvPr/>
        </p:nvPicPr>
        <p:blipFill>
          <a:blip r:embed="rId3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Group 4"/>
          <p:cNvGrpSpPr/>
          <p:nvPr/>
        </p:nvGrpSpPr>
        <p:grpSpPr>
          <a:xfrm>
            <a:off x="270640" y="1089998"/>
            <a:ext cx="8449100" cy="5680237"/>
            <a:chOff x="270640" y="1089998"/>
            <a:chExt cx="8449100" cy="568023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60" b="5862"/>
            <a:stretch/>
          </p:blipFill>
          <p:spPr>
            <a:xfrm>
              <a:off x="270640" y="1089998"/>
              <a:ext cx="8297285" cy="5569893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 bwMode="auto">
            <a:xfrm>
              <a:off x="6185010" y="6386185"/>
              <a:ext cx="2534730" cy="3840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Avenir 35 Ligh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79981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38" name="Rectangle 9"/>
          <p:cNvSpPr>
            <a:spLocks noChangeArrowheads="1"/>
          </p:cNvSpPr>
          <p:nvPr/>
        </p:nvSpPr>
        <p:spPr bwMode="auto">
          <a:xfrm rot="16200000">
            <a:off x="1591323" y="-697053"/>
            <a:ext cx="5961352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27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>
                <a:solidFill>
                  <a:srgbClr val="0000EA"/>
                </a:solidFill>
              </a:rPr>
              <a:t>5</a:t>
            </a:r>
            <a:r>
              <a:rPr lang="en-US" sz="2000" baseline="0" dirty="0" smtClean="0">
                <a:solidFill>
                  <a:srgbClr val="0000EA"/>
                </a:solidFill>
              </a:rPr>
              <a:t>-8 Middle School @ </a:t>
            </a:r>
            <a:r>
              <a:rPr lang="en-US" sz="2000" baseline="0" dirty="0">
                <a:solidFill>
                  <a:srgbClr val="0000EA"/>
                </a:solidFill>
              </a:rPr>
              <a:t>M</a:t>
            </a:r>
            <a:r>
              <a:rPr lang="en-US" sz="2000" baseline="0" dirty="0" smtClean="0">
                <a:solidFill>
                  <a:srgbClr val="0000EA"/>
                </a:solidFill>
              </a:rPr>
              <a:t>.S</a:t>
            </a:r>
            <a:r>
              <a:rPr lang="en-US" sz="2000" baseline="0" dirty="0">
                <a:solidFill>
                  <a:srgbClr val="0000EA"/>
                </a:solidFill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1600" baseline="0" dirty="0">
                <a:solidFill>
                  <a:schemeClr val="bg2">
                    <a:lumMod val="50000"/>
                  </a:schemeClr>
                </a:solidFill>
              </a:rPr>
              <a:t>Option </a:t>
            </a: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6</a:t>
            </a:r>
            <a:endParaRPr lang="en-US" sz="1600" baseline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5" name="EIA Logo" descr="EILOGO"/>
          <p:cNvPicPr>
            <a:picLocks noChangeAspect="1" noChangeArrowheads="1"/>
          </p:cNvPicPr>
          <p:nvPr/>
        </p:nvPicPr>
        <p:blipFill>
          <a:blip r:embed="rId3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9107" r="13459" b="22738"/>
          <a:stretch/>
        </p:blipFill>
        <p:spPr>
          <a:xfrm>
            <a:off x="808006" y="1455287"/>
            <a:ext cx="7681304" cy="466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8216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38" name="Rectangle 9"/>
          <p:cNvSpPr>
            <a:spLocks noChangeArrowheads="1"/>
          </p:cNvSpPr>
          <p:nvPr/>
        </p:nvSpPr>
        <p:spPr bwMode="auto">
          <a:xfrm rot="16200000">
            <a:off x="1591323" y="-697053"/>
            <a:ext cx="5961352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27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>
                <a:solidFill>
                  <a:srgbClr val="0000EA"/>
                </a:solidFill>
              </a:rPr>
              <a:t>5-8 Middle School @ M.S.</a:t>
            </a:r>
          </a:p>
          <a:p>
            <a:pPr>
              <a:lnSpc>
                <a:spcPct val="110000"/>
              </a:lnSpc>
            </a:pPr>
            <a:r>
              <a:rPr lang="en-US" sz="1600" baseline="0" dirty="0">
                <a:solidFill>
                  <a:schemeClr val="bg2">
                    <a:lumMod val="50000"/>
                  </a:schemeClr>
                </a:solidFill>
              </a:rPr>
              <a:t>Option 6</a:t>
            </a:r>
          </a:p>
        </p:txBody>
      </p:sp>
      <p:pic>
        <p:nvPicPr>
          <p:cNvPr id="15" name="EIA Logo" descr="EILOGO"/>
          <p:cNvPicPr>
            <a:picLocks noChangeAspect="1" noChangeArrowheads="1"/>
          </p:cNvPicPr>
          <p:nvPr/>
        </p:nvPicPr>
        <p:blipFill>
          <a:blip r:embed="rId3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30"/>
          <p:cNvSpPr txBox="1">
            <a:spLocks noChangeArrowheads="1"/>
          </p:cNvSpPr>
          <p:nvPr/>
        </p:nvSpPr>
        <p:spPr bwMode="auto">
          <a:xfrm>
            <a:off x="5340100" y="894270"/>
            <a:ext cx="3673014" cy="779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2400" baseline="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Grades</a:t>
            </a:r>
            <a:r>
              <a:rPr lang="en-US" sz="3600" baseline="0" dirty="0" smtClean="0">
                <a:solidFill>
                  <a:srgbClr val="7B1F1F"/>
                </a:solidFill>
                <a:latin typeface="+mn-lt"/>
              </a:rPr>
              <a:t> </a:t>
            </a:r>
            <a:r>
              <a:rPr lang="en-US" sz="4400" baseline="0" dirty="0" smtClean="0">
                <a:solidFill>
                  <a:srgbClr val="B7B7FF"/>
                </a:solidFill>
                <a:latin typeface="+mn-lt"/>
              </a:rPr>
              <a:t>5-8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43875" y="1451355"/>
            <a:ext cx="930436" cy="12040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9107" r="6740" b="26632"/>
          <a:stretch/>
        </p:blipFill>
        <p:spPr>
          <a:xfrm>
            <a:off x="577879" y="2545685"/>
            <a:ext cx="7988241" cy="380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738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38" name="Rectangle 9"/>
          <p:cNvSpPr>
            <a:spLocks noChangeArrowheads="1"/>
          </p:cNvSpPr>
          <p:nvPr/>
        </p:nvSpPr>
        <p:spPr bwMode="auto">
          <a:xfrm rot="16200000">
            <a:off x="1591323" y="-697053"/>
            <a:ext cx="5961352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27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 smtClean="0">
                <a:solidFill>
                  <a:srgbClr val="0000EA"/>
                </a:solidFill>
              </a:rPr>
              <a:t>9-12 High School @ </a:t>
            </a:r>
            <a:r>
              <a:rPr lang="en-US" sz="2000" baseline="0" dirty="0">
                <a:solidFill>
                  <a:srgbClr val="0000EA"/>
                </a:solidFill>
              </a:rPr>
              <a:t>H</a:t>
            </a:r>
            <a:r>
              <a:rPr lang="en-US" sz="2000" baseline="0" dirty="0" smtClean="0">
                <a:solidFill>
                  <a:srgbClr val="0000EA"/>
                </a:solidFill>
              </a:rPr>
              <a:t>.S</a:t>
            </a:r>
            <a:r>
              <a:rPr lang="en-US" sz="2000" baseline="0" dirty="0">
                <a:solidFill>
                  <a:srgbClr val="0000EA"/>
                </a:solidFill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1600" baseline="0" dirty="0">
                <a:solidFill>
                  <a:schemeClr val="bg2">
                    <a:lumMod val="50000"/>
                  </a:schemeClr>
                </a:solidFill>
              </a:rPr>
              <a:t>Option </a:t>
            </a: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6</a:t>
            </a:r>
            <a:endParaRPr lang="en-US" sz="1600" baseline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5" name="EIA Logo" descr="EILOGO"/>
          <p:cNvPicPr>
            <a:picLocks noChangeAspect="1" noChangeArrowheads="1"/>
          </p:cNvPicPr>
          <p:nvPr/>
        </p:nvPicPr>
        <p:blipFill>
          <a:blip r:embed="rId3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7" name="Group 6"/>
          <p:cNvGrpSpPr/>
          <p:nvPr/>
        </p:nvGrpSpPr>
        <p:grpSpPr>
          <a:xfrm>
            <a:off x="270640" y="1089998"/>
            <a:ext cx="8449100" cy="5680237"/>
            <a:chOff x="270640" y="1089998"/>
            <a:chExt cx="8449100" cy="568023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60" b="5862"/>
            <a:stretch/>
          </p:blipFill>
          <p:spPr>
            <a:xfrm>
              <a:off x="270640" y="1089998"/>
              <a:ext cx="8297285" cy="556989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6185010" y="6386185"/>
              <a:ext cx="2534730" cy="3840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Avenir 35 Ligh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41375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38" name="Rectangle 9"/>
          <p:cNvSpPr>
            <a:spLocks noChangeArrowheads="1"/>
          </p:cNvSpPr>
          <p:nvPr/>
        </p:nvSpPr>
        <p:spPr bwMode="auto">
          <a:xfrm rot="16200000">
            <a:off x="1591323" y="-697053"/>
            <a:ext cx="5961352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27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>
                <a:solidFill>
                  <a:srgbClr val="0000EA"/>
                </a:solidFill>
              </a:rPr>
              <a:t>9-12 High School @ H.S.</a:t>
            </a:r>
          </a:p>
          <a:p>
            <a:pPr>
              <a:lnSpc>
                <a:spcPct val="110000"/>
              </a:lnSpc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Option </a:t>
            </a:r>
            <a:r>
              <a:rPr lang="en-US" sz="1600" baseline="0" dirty="0">
                <a:solidFill>
                  <a:schemeClr val="bg2">
                    <a:lumMod val="50000"/>
                  </a:schemeClr>
                </a:solidFill>
              </a:rPr>
              <a:t>6</a:t>
            </a:r>
          </a:p>
        </p:txBody>
      </p:sp>
      <p:pic>
        <p:nvPicPr>
          <p:cNvPr id="15" name="EIA Logo" descr="EILOGO"/>
          <p:cNvPicPr>
            <a:picLocks noChangeAspect="1" noChangeArrowheads="1"/>
          </p:cNvPicPr>
          <p:nvPr/>
        </p:nvPicPr>
        <p:blipFill>
          <a:blip r:embed="rId3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30"/>
          <p:cNvSpPr txBox="1">
            <a:spLocks noChangeArrowheads="1"/>
          </p:cNvSpPr>
          <p:nvPr/>
        </p:nvSpPr>
        <p:spPr bwMode="auto">
          <a:xfrm>
            <a:off x="5340100" y="894270"/>
            <a:ext cx="3673014" cy="779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2400" baseline="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Grades</a:t>
            </a:r>
            <a:r>
              <a:rPr lang="en-US" sz="3600" baseline="0" dirty="0" smtClean="0">
                <a:solidFill>
                  <a:srgbClr val="7B1F1F"/>
                </a:solidFill>
                <a:latin typeface="+mn-lt"/>
              </a:rPr>
              <a:t> </a:t>
            </a:r>
            <a:r>
              <a:rPr lang="en-US" sz="4400" baseline="0" dirty="0" smtClean="0">
                <a:solidFill>
                  <a:srgbClr val="B7B7FF"/>
                </a:solidFill>
                <a:latin typeface="+mn-lt"/>
              </a:rPr>
              <a:t>9-12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43875" y="1451355"/>
            <a:ext cx="930436" cy="12040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76737" y="6462995"/>
            <a:ext cx="13423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aseline="0" dirty="0" smtClean="0">
                <a:solidFill>
                  <a:schemeClr val="bg2">
                    <a:lumMod val="50000"/>
                  </a:schemeClr>
                </a:solidFill>
                <a:latin typeface="Avenir LT 55 Roman" pitchFamily="2" charset="0"/>
              </a:rPr>
              <a:t>LOWER FLOOR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60350" y="6462593"/>
            <a:ext cx="10803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aseline="0" dirty="0" smtClean="0">
                <a:solidFill>
                  <a:schemeClr val="bg2">
                    <a:lumMod val="50000"/>
                  </a:schemeClr>
                </a:solidFill>
                <a:latin typeface="Avenir LT 55 Roman" pitchFamily="2" charset="0"/>
              </a:rPr>
              <a:t>UPPER FLOOR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3" t="19200" r="24036" b="24800"/>
          <a:stretch/>
        </p:blipFill>
        <p:spPr>
          <a:xfrm rot="16200000">
            <a:off x="1038738" y="3154872"/>
            <a:ext cx="2534734" cy="384049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572000" y="2776116"/>
            <a:ext cx="4070930" cy="3686880"/>
            <a:chOff x="4572000" y="2776116"/>
            <a:chExt cx="4070930" cy="36868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1" t="9434" r="8495" b="31206"/>
            <a:stretch/>
          </p:blipFill>
          <p:spPr>
            <a:xfrm rot="16200000">
              <a:off x="4764025" y="2584091"/>
              <a:ext cx="3686880" cy="4070930"/>
            </a:xfrm>
            <a:prstGeom prst="rect">
              <a:avLst/>
            </a:prstGeom>
          </p:spPr>
        </p:pic>
        <p:cxnSp>
          <p:nvCxnSpPr>
            <p:cNvPr id="5" name="Straight Connector 4"/>
            <p:cNvCxnSpPr/>
            <p:nvPr/>
          </p:nvCxnSpPr>
          <p:spPr bwMode="auto">
            <a:xfrm>
              <a:off x="4879240" y="6117350"/>
              <a:ext cx="460860" cy="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077178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 rot="16200000">
            <a:off x="1573129" y="-711975"/>
            <a:ext cx="5995953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9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>
                <a:solidFill>
                  <a:srgbClr val="0000EA"/>
                </a:solidFill>
              </a:rPr>
              <a:t>Chestnut Ridge SD Feasibility Study</a:t>
            </a:r>
          </a:p>
          <a:p>
            <a:pPr>
              <a:lnSpc>
                <a:spcPct val="110000"/>
              </a:lnSpc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Process / Contents of the Study</a:t>
            </a:r>
            <a:endParaRPr lang="en-US" sz="1600" baseline="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4" name="EIA Logo" descr="EILOGO"/>
          <p:cNvPicPr>
            <a:picLocks noChangeAspect="1" noChangeArrowheads="1"/>
          </p:cNvPicPr>
          <p:nvPr/>
        </p:nvPicPr>
        <p:blipFill>
          <a:blip r:embed="rId3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9"/>
          <a:stretch/>
        </p:blipFill>
        <p:spPr>
          <a:xfrm>
            <a:off x="0" y="1239915"/>
            <a:ext cx="9142195" cy="4954245"/>
          </a:xfrm>
          <a:prstGeom prst="rect">
            <a:avLst/>
          </a:prstGeom>
        </p:spPr>
      </p:pic>
      <p:sp>
        <p:nvSpPr>
          <p:cNvPr id="13" name="Text Box 32"/>
          <p:cNvSpPr txBox="1">
            <a:spLocks noChangeArrowheads="1"/>
          </p:cNvSpPr>
          <p:nvPr/>
        </p:nvSpPr>
        <p:spPr bwMode="auto">
          <a:xfrm>
            <a:off x="403260" y="1322590"/>
            <a:ext cx="8470100" cy="553997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 defTabSz="-117475">
              <a:buFont typeface="Wingdings" panose="05000000000000000000" pitchFamily="2" charset="2"/>
              <a:buChar char="§"/>
              <a:tabLst>
                <a:tab pos="2632075" algn="l"/>
              </a:tabLst>
              <a:defRPr/>
            </a:pPr>
            <a:r>
              <a:rPr lang="en-US" sz="2800" baseline="0" dirty="0" smtClean="0">
                <a:solidFill>
                  <a:srgbClr val="0000EA"/>
                </a:solidFill>
                <a:latin typeface="+mj-lt"/>
              </a:rPr>
              <a:t>Demographic Review </a:t>
            </a:r>
          </a:p>
          <a:p>
            <a:pPr algn="l" defTabSz="-117475">
              <a:tabLst>
                <a:tab pos="2632075" algn="l"/>
              </a:tabLst>
              <a:defRPr/>
            </a:pPr>
            <a:r>
              <a:rPr lang="en-US" sz="2400" b="0" baseline="0" dirty="0">
                <a:solidFill>
                  <a:srgbClr val="7B1F1F"/>
                </a:solidFill>
                <a:latin typeface="+mj-lt"/>
              </a:rPr>
              <a:t> </a:t>
            </a:r>
            <a:r>
              <a:rPr lang="en-US" sz="2400" b="0" baseline="0" dirty="0" smtClean="0">
                <a:solidFill>
                  <a:srgbClr val="7B1F1F"/>
                </a:solidFill>
                <a:latin typeface="+mj-lt"/>
              </a:rPr>
              <a:t>    </a:t>
            </a:r>
            <a:r>
              <a:rPr lang="en-US" sz="1800" b="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(Student Enrollment, Population, Housing)</a:t>
            </a:r>
          </a:p>
          <a:p>
            <a:pPr algn="l" defTabSz="-117475">
              <a:tabLst>
                <a:tab pos="2632075" algn="l"/>
              </a:tabLst>
              <a:defRPr/>
            </a:pPr>
            <a:endParaRPr lang="en-US" sz="800" b="0" baseline="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457200" indent="-457200" algn="l" defTabSz="-117475">
              <a:buFont typeface="Wingdings" panose="05000000000000000000" pitchFamily="2" charset="2"/>
              <a:buChar char="§"/>
              <a:tabLst>
                <a:tab pos="2632075" algn="l"/>
              </a:tabLst>
              <a:defRPr/>
            </a:pPr>
            <a:r>
              <a:rPr lang="en-US" sz="2800" baseline="0" dirty="0" smtClean="0">
                <a:solidFill>
                  <a:srgbClr val="0000EA"/>
                </a:solidFill>
                <a:latin typeface="+mj-lt"/>
              </a:rPr>
              <a:t>Facilities Study </a:t>
            </a:r>
            <a:r>
              <a:rPr lang="en-US" sz="2800" baseline="0" dirty="0" smtClean="0">
                <a:solidFill>
                  <a:srgbClr val="7B1F1F"/>
                </a:solidFill>
                <a:latin typeface="+mj-lt"/>
              </a:rPr>
              <a:t/>
            </a:r>
            <a:br>
              <a:rPr lang="en-US" sz="2800" baseline="0" dirty="0" smtClean="0">
                <a:solidFill>
                  <a:srgbClr val="7B1F1F"/>
                </a:solidFill>
                <a:latin typeface="+mj-lt"/>
              </a:rPr>
            </a:br>
            <a:r>
              <a:rPr lang="en-US" sz="1800" b="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(Building Improvements &amp; Construction Cost)</a:t>
            </a:r>
          </a:p>
          <a:p>
            <a:pPr marL="285750" indent="-285750" algn="l" defTabSz="-117475">
              <a:buFont typeface="Wingdings" panose="05000000000000000000" pitchFamily="2" charset="2"/>
              <a:buChar char="§"/>
              <a:tabLst>
                <a:tab pos="2632075" algn="l"/>
              </a:tabLst>
              <a:defRPr/>
            </a:pPr>
            <a:endParaRPr lang="en-US" sz="800" b="0" baseline="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457200" indent="-457200" algn="l" defTabSz="-117475">
              <a:buFont typeface="Wingdings" panose="05000000000000000000" pitchFamily="2" charset="2"/>
              <a:buChar char="§"/>
              <a:tabLst>
                <a:tab pos="2632075" algn="l"/>
              </a:tabLst>
              <a:defRPr/>
            </a:pPr>
            <a:r>
              <a:rPr lang="en-US" sz="2800" baseline="0" dirty="0" smtClean="0">
                <a:solidFill>
                  <a:srgbClr val="0000EA"/>
                </a:solidFill>
                <a:latin typeface="+mj-lt"/>
              </a:rPr>
              <a:t>Educational Program Review</a:t>
            </a:r>
          </a:p>
          <a:p>
            <a:pPr algn="l" defTabSz="-117475">
              <a:tabLst>
                <a:tab pos="2632075" algn="l"/>
              </a:tabLst>
              <a:defRPr/>
            </a:pPr>
            <a:r>
              <a:rPr lang="en-US" sz="2000" b="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    </a:t>
            </a:r>
            <a:r>
              <a:rPr lang="en-US" sz="1800" b="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(Requirements / Needs)</a:t>
            </a:r>
          </a:p>
          <a:p>
            <a:pPr marL="285750" indent="-285750" algn="l" defTabSz="-117475">
              <a:buFont typeface="Wingdings" panose="05000000000000000000" pitchFamily="2" charset="2"/>
              <a:buChar char="§"/>
              <a:tabLst>
                <a:tab pos="2632075" algn="l"/>
              </a:tabLst>
              <a:defRPr/>
            </a:pPr>
            <a:endParaRPr lang="en-US" sz="900" b="0" baseline="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457200" indent="-457200" algn="l" defTabSz="-117475">
              <a:buFont typeface="Wingdings" panose="05000000000000000000" pitchFamily="2" charset="2"/>
              <a:buChar char="§"/>
              <a:tabLst>
                <a:tab pos="2632075" algn="l"/>
              </a:tabLst>
              <a:defRPr/>
            </a:pPr>
            <a:r>
              <a:rPr lang="en-US" sz="2800" baseline="0" dirty="0" smtClean="0">
                <a:solidFill>
                  <a:srgbClr val="0000EA"/>
                </a:solidFill>
                <a:latin typeface="+mj-lt"/>
              </a:rPr>
              <a:t>Solutions</a:t>
            </a:r>
            <a:r>
              <a:rPr lang="en-US" sz="3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</a:p>
          <a:p>
            <a:pPr lvl="1" algn="l" defTabSz="-117475">
              <a:tabLst>
                <a:tab pos="2632075" algn="l"/>
              </a:tabLst>
              <a:defRPr/>
            </a:pPr>
            <a:r>
              <a:rPr lang="en-US" sz="1800" b="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(Construction Options)</a:t>
            </a:r>
          </a:p>
          <a:p>
            <a:pPr algn="l" defTabSz="-117475">
              <a:tabLst>
                <a:tab pos="2632075" algn="l"/>
              </a:tabLst>
              <a:defRPr/>
            </a:pPr>
            <a:endParaRPr lang="en-US" sz="800" b="0" baseline="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lvl="1" indent="-457200" algn="l" defTabSz="-117475">
              <a:buFont typeface="Wingdings" panose="05000000000000000000" pitchFamily="2" charset="2"/>
              <a:buChar char="§"/>
              <a:tabLst>
                <a:tab pos="2632075" algn="l"/>
              </a:tabLst>
              <a:defRPr/>
            </a:pPr>
            <a:r>
              <a:rPr lang="en-US" sz="2800" baseline="0" dirty="0" smtClean="0">
                <a:solidFill>
                  <a:srgbClr val="0000EA"/>
                </a:solidFill>
                <a:latin typeface="+mj-lt"/>
              </a:rPr>
              <a:t>Cost and Financing of Options</a:t>
            </a:r>
          </a:p>
          <a:p>
            <a:pPr marL="457200" lvl="2" algn="l" defTabSz="-117475">
              <a:tabLst>
                <a:tab pos="2632075" algn="l"/>
              </a:tabLst>
              <a:defRPr/>
            </a:pPr>
            <a:r>
              <a:rPr lang="en-US" sz="1800" b="0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US" sz="1800" b="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Construction Options</a:t>
            </a:r>
            <a:r>
              <a:rPr lang="en-US" sz="1800" b="0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sz="2800" baseline="0" dirty="0" smtClean="0">
              <a:solidFill>
                <a:srgbClr val="0000EA"/>
              </a:solidFill>
              <a:latin typeface="+mj-lt"/>
            </a:endParaRPr>
          </a:p>
          <a:p>
            <a:pPr algn="l" defTabSz="-117475">
              <a:tabLst>
                <a:tab pos="2632075" algn="l"/>
              </a:tabLst>
              <a:defRPr/>
            </a:pPr>
            <a:endParaRPr lang="en-US" sz="700" baseline="0" dirty="0" smtClean="0">
              <a:solidFill>
                <a:srgbClr val="7B1F1F"/>
              </a:solidFill>
              <a:latin typeface="+mj-lt"/>
            </a:endParaRPr>
          </a:p>
          <a:p>
            <a:pPr marL="457200" indent="-457200" algn="l" defTabSz="-117475">
              <a:buFont typeface="Wingdings" panose="05000000000000000000" pitchFamily="2" charset="2"/>
              <a:buChar char="§"/>
              <a:tabLst>
                <a:tab pos="2632075" algn="l"/>
              </a:tabLst>
              <a:defRPr/>
            </a:pPr>
            <a:r>
              <a:rPr lang="en-US" sz="2800" baseline="0" dirty="0" smtClean="0">
                <a:solidFill>
                  <a:srgbClr val="0000EA"/>
                </a:solidFill>
                <a:latin typeface="+mj-lt"/>
              </a:rPr>
              <a:t>Schedule</a:t>
            </a:r>
          </a:p>
          <a:p>
            <a:pPr algn="l" defTabSz="-117475">
              <a:tabLst>
                <a:tab pos="2632075" algn="l"/>
              </a:tabLst>
              <a:defRPr/>
            </a:pPr>
            <a:endParaRPr lang="en-US" sz="2800" baseline="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algn="r" defTabSz="-117475">
              <a:tabLst>
                <a:tab pos="2632075" algn="l"/>
              </a:tabLst>
              <a:defRPr/>
            </a:pPr>
            <a:r>
              <a:rPr lang="en-US" sz="16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Note: Study per PDE Requirements</a:t>
            </a:r>
          </a:p>
        </p:txBody>
      </p:sp>
    </p:spTree>
    <p:extLst>
      <p:ext uri="{BB962C8B-B14F-4D97-AF65-F5344CB8AC3E}">
        <p14:creationId xmlns:p14="http://schemas.microsoft.com/office/powerpoint/2010/main" val="30568114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 rot="16200000">
            <a:off x="1581175" y="-711975"/>
            <a:ext cx="5995953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651" y="395005"/>
            <a:ext cx="1416959" cy="1005477"/>
          </a:xfrm>
          <a:prstGeom prst="rect">
            <a:avLst/>
          </a:prstGeom>
        </p:spPr>
      </p:pic>
      <p:sp>
        <p:nvSpPr>
          <p:cNvPr id="9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 smtClean="0">
                <a:solidFill>
                  <a:srgbClr val="0000EA"/>
                </a:solidFill>
              </a:rPr>
              <a:t>Chestnut Ridge SD </a:t>
            </a:r>
            <a:r>
              <a:rPr lang="en-US" sz="2000" baseline="0" dirty="0">
                <a:solidFill>
                  <a:srgbClr val="0000EA"/>
                </a:solidFill>
              </a:rPr>
              <a:t>Feasibility Study</a:t>
            </a:r>
          </a:p>
          <a:p>
            <a:pPr>
              <a:lnSpc>
                <a:spcPct val="110000"/>
              </a:lnSpc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Option </a:t>
            </a:r>
            <a:r>
              <a:rPr lang="en-US" sz="1600" baseline="0" dirty="0">
                <a:solidFill>
                  <a:schemeClr val="bg2">
                    <a:lumMod val="50000"/>
                  </a:schemeClr>
                </a:solidFill>
              </a:rPr>
              <a:t>6</a:t>
            </a: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 - Cost Summary</a:t>
            </a:r>
            <a:endParaRPr lang="en-US" sz="1600" baseline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4" name="EIA Logo" descr="EILOGO"/>
          <p:cNvPicPr>
            <a:picLocks noChangeAspect="1" noChangeArrowheads="1"/>
          </p:cNvPicPr>
          <p:nvPr/>
        </p:nvPicPr>
        <p:blipFill>
          <a:blip r:embed="rId4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Rectangle 19"/>
          <p:cNvSpPr/>
          <p:nvPr/>
        </p:nvSpPr>
        <p:spPr bwMode="auto">
          <a:xfrm>
            <a:off x="731500" y="1316725"/>
            <a:ext cx="7681000" cy="1011683"/>
          </a:xfrm>
          <a:prstGeom prst="rect">
            <a:avLst/>
          </a:prstGeom>
          <a:solidFill>
            <a:srgbClr val="E1EB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03900" y="1316725"/>
            <a:ext cx="4475198" cy="10310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800" b="0" baseline="0" dirty="0" smtClean="0">
                <a:solidFill>
                  <a:schemeClr val="bg2">
                    <a:lumMod val="50000"/>
                  </a:schemeClr>
                </a:solidFill>
              </a:rPr>
              <a:t>Total Construction Cost</a:t>
            </a:r>
            <a:r>
              <a:rPr lang="en-US" sz="1800" b="0" baseline="0" dirty="0">
                <a:solidFill>
                  <a:schemeClr val="bg2">
                    <a:lumMod val="50000"/>
                  </a:schemeClr>
                </a:solidFill>
              </a:rPr>
              <a:t>: </a:t>
            </a:r>
            <a:r>
              <a:rPr lang="en-US" sz="1800" u="sng" baseline="0" dirty="0" smtClean="0">
                <a:solidFill>
                  <a:schemeClr val="bg2">
                    <a:lumMod val="50000"/>
                  </a:schemeClr>
                </a:solidFill>
              </a:rPr>
              <a:t>$19,725,000</a:t>
            </a:r>
          </a:p>
          <a:p>
            <a:pPr algn="r"/>
            <a:r>
              <a:rPr lang="en-US" sz="1800" baseline="0" dirty="0" smtClean="0">
                <a:solidFill>
                  <a:schemeClr val="bg2">
                    <a:lumMod val="50000"/>
                  </a:schemeClr>
                </a:solidFill>
              </a:rPr>
              <a:t>x 1.25</a:t>
            </a:r>
          </a:p>
          <a:p>
            <a:pPr algn="r"/>
            <a:endParaRPr lang="en-US" sz="700" baseline="0" dirty="0">
              <a:solidFill>
                <a:schemeClr val="bg2">
                  <a:lumMod val="50000"/>
                </a:schemeClr>
              </a:solidFill>
            </a:endParaRPr>
          </a:p>
          <a:p>
            <a:pPr algn="r"/>
            <a:r>
              <a:rPr lang="en-US" sz="1800" b="0" baseline="0" dirty="0" smtClean="0">
                <a:solidFill>
                  <a:srgbClr val="0000EA"/>
                </a:solidFill>
                <a:latin typeface="+mj-lt"/>
              </a:rPr>
              <a:t>Total Project Cost: </a:t>
            </a:r>
            <a:r>
              <a:rPr lang="en-US" sz="1800" baseline="0" dirty="0" smtClean="0">
                <a:solidFill>
                  <a:srgbClr val="0000EA"/>
                </a:solidFill>
                <a:latin typeface="+mj-lt"/>
              </a:rPr>
              <a:t>$24,656,000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731500" y="2440071"/>
            <a:ext cx="7681000" cy="1011683"/>
          </a:xfrm>
          <a:prstGeom prst="rect">
            <a:avLst/>
          </a:prstGeom>
          <a:solidFill>
            <a:srgbClr val="E1EB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731500" y="3563418"/>
            <a:ext cx="7681000" cy="1011683"/>
          </a:xfrm>
          <a:prstGeom prst="rect">
            <a:avLst/>
          </a:prstGeom>
          <a:solidFill>
            <a:srgbClr val="E1EB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cxnSp>
        <p:nvCxnSpPr>
          <p:cNvPr id="33" name="Straight Connector 32"/>
          <p:cNvCxnSpPr/>
          <p:nvPr/>
        </p:nvCxnSpPr>
        <p:spPr bwMode="auto">
          <a:xfrm>
            <a:off x="4418380" y="1969610"/>
            <a:ext cx="3792494" cy="0"/>
          </a:xfrm>
          <a:prstGeom prst="line">
            <a:avLst/>
          </a:prstGeom>
          <a:ln w="38100">
            <a:solidFill>
              <a:srgbClr val="0000EA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808428" y="1316725"/>
            <a:ext cx="27650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aseline="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ES</a:t>
            </a:r>
          </a:p>
          <a:p>
            <a:pPr algn="l"/>
            <a:r>
              <a:rPr lang="en-US" sz="2400" baseline="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(Grades PK-4)</a:t>
            </a:r>
          </a:p>
        </p:txBody>
      </p:sp>
      <p:sp>
        <p:nvSpPr>
          <p:cNvPr id="35" name="Rectangle 34"/>
          <p:cNvSpPr/>
          <p:nvPr/>
        </p:nvSpPr>
        <p:spPr bwMode="auto">
          <a:xfrm>
            <a:off x="731499" y="4686765"/>
            <a:ext cx="7681001" cy="630264"/>
          </a:xfrm>
          <a:prstGeom prst="rect">
            <a:avLst/>
          </a:prstGeom>
          <a:solidFill>
            <a:srgbClr val="F5F8D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00334" y="4664514"/>
            <a:ext cx="7296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800" baseline="0" dirty="0">
              <a:solidFill>
                <a:schemeClr val="bg2">
                  <a:lumMod val="50000"/>
                </a:schemeClr>
              </a:solidFill>
            </a:endParaRPr>
          </a:p>
          <a:p>
            <a:pPr algn="r"/>
            <a:r>
              <a:rPr lang="en-US" sz="2400" b="0" baseline="0" dirty="0" smtClean="0">
                <a:solidFill>
                  <a:srgbClr val="0000EA"/>
                </a:solidFill>
                <a:latin typeface="+mj-lt"/>
              </a:rPr>
              <a:t>Option 6 Total Project Cost: </a:t>
            </a:r>
            <a:r>
              <a:rPr lang="en-US" sz="2400" baseline="0" dirty="0" smtClean="0">
                <a:solidFill>
                  <a:srgbClr val="0000EA"/>
                </a:solidFill>
                <a:latin typeface="+mj-lt"/>
              </a:rPr>
              <a:t>$25,906,000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735676" y="3566277"/>
            <a:ext cx="4475198" cy="10310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800" b="0" baseline="0" dirty="0" smtClean="0">
                <a:solidFill>
                  <a:schemeClr val="bg2">
                    <a:lumMod val="50000"/>
                  </a:schemeClr>
                </a:solidFill>
              </a:rPr>
              <a:t>Total Construction Cost</a:t>
            </a:r>
            <a:r>
              <a:rPr lang="en-US" sz="1800" b="0" baseline="0" dirty="0">
                <a:solidFill>
                  <a:schemeClr val="bg2">
                    <a:lumMod val="50000"/>
                  </a:schemeClr>
                </a:solidFill>
              </a:rPr>
              <a:t>: </a:t>
            </a:r>
            <a:r>
              <a:rPr lang="en-US" sz="1800" u="sng" baseline="0" dirty="0" smtClean="0">
                <a:solidFill>
                  <a:schemeClr val="bg2">
                    <a:lumMod val="50000"/>
                  </a:schemeClr>
                </a:solidFill>
              </a:rPr>
              <a:t>$1,000,000</a:t>
            </a:r>
          </a:p>
          <a:p>
            <a:pPr algn="r"/>
            <a:r>
              <a:rPr lang="en-US" sz="1800" baseline="0" dirty="0" smtClean="0">
                <a:solidFill>
                  <a:schemeClr val="bg2">
                    <a:lumMod val="50000"/>
                  </a:schemeClr>
                </a:solidFill>
              </a:rPr>
              <a:t>x 1.25</a:t>
            </a:r>
          </a:p>
          <a:p>
            <a:pPr algn="r"/>
            <a:endParaRPr lang="en-US" sz="700" baseline="0" dirty="0">
              <a:solidFill>
                <a:schemeClr val="bg2">
                  <a:lumMod val="50000"/>
                </a:schemeClr>
              </a:solidFill>
            </a:endParaRPr>
          </a:p>
          <a:p>
            <a:pPr algn="r"/>
            <a:r>
              <a:rPr lang="en-US" sz="1800" b="0" baseline="0" dirty="0" smtClean="0">
                <a:solidFill>
                  <a:srgbClr val="0000EA"/>
                </a:solidFill>
                <a:latin typeface="+mj-lt"/>
              </a:rPr>
              <a:t>Total Project Cost: </a:t>
            </a:r>
            <a:r>
              <a:rPr lang="en-US" sz="1800" baseline="0" dirty="0" smtClean="0">
                <a:solidFill>
                  <a:srgbClr val="0000EA"/>
                </a:solidFill>
                <a:latin typeface="+mj-lt"/>
              </a:rPr>
              <a:t>$1,250,000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08428" y="3588638"/>
            <a:ext cx="2688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aseline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H</a:t>
            </a:r>
            <a:r>
              <a:rPr lang="en-US" sz="3200" baseline="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S</a:t>
            </a:r>
          </a:p>
          <a:p>
            <a:pPr algn="l"/>
            <a:r>
              <a:rPr lang="en-US" sz="2400" baseline="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(Grades 9-12)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803900" y="2441130"/>
            <a:ext cx="4475198" cy="10310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800" b="0" baseline="0" dirty="0" smtClean="0">
                <a:solidFill>
                  <a:schemeClr val="bg2">
                    <a:lumMod val="50000"/>
                  </a:schemeClr>
                </a:solidFill>
              </a:rPr>
              <a:t>Total Construction Cost</a:t>
            </a:r>
            <a:r>
              <a:rPr lang="en-US" sz="1800" b="0" baseline="0" dirty="0">
                <a:solidFill>
                  <a:schemeClr val="bg2">
                    <a:lumMod val="50000"/>
                  </a:schemeClr>
                </a:solidFill>
              </a:rPr>
              <a:t>: </a:t>
            </a:r>
            <a:r>
              <a:rPr lang="en-US" sz="1800" u="sng" baseline="0" dirty="0" smtClean="0">
                <a:solidFill>
                  <a:schemeClr val="bg2">
                    <a:lumMod val="50000"/>
                  </a:schemeClr>
                </a:solidFill>
              </a:rPr>
              <a:t>$0</a:t>
            </a:r>
          </a:p>
          <a:p>
            <a:pPr algn="r"/>
            <a:r>
              <a:rPr lang="en-US" sz="1800" baseline="0" dirty="0" smtClean="0">
                <a:solidFill>
                  <a:schemeClr val="bg2">
                    <a:lumMod val="50000"/>
                  </a:schemeClr>
                </a:solidFill>
              </a:rPr>
              <a:t>x 1.25</a:t>
            </a:r>
          </a:p>
          <a:p>
            <a:pPr algn="r"/>
            <a:endParaRPr lang="en-US" sz="700" baseline="0" dirty="0">
              <a:solidFill>
                <a:schemeClr val="bg2">
                  <a:lumMod val="50000"/>
                </a:schemeClr>
              </a:solidFill>
            </a:endParaRPr>
          </a:p>
          <a:p>
            <a:pPr algn="r"/>
            <a:r>
              <a:rPr lang="en-US" sz="1800" b="0" baseline="0" dirty="0" smtClean="0">
                <a:solidFill>
                  <a:srgbClr val="0000EA"/>
                </a:solidFill>
                <a:latin typeface="+mj-lt"/>
              </a:rPr>
              <a:t>Total Project Cost: </a:t>
            </a:r>
            <a:r>
              <a:rPr lang="en-US" sz="1800" baseline="0" dirty="0" smtClean="0">
                <a:solidFill>
                  <a:srgbClr val="0000EA"/>
                </a:solidFill>
                <a:latin typeface="+mj-lt"/>
              </a:rPr>
              <a:t>$0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08428" y="2430470"/>
            <a:ext cx="2995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aseline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M</a:t>
            </a:r>
            <a:r>
              <a:rPr lang="en-US" sz="3200" baseline="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S</a:t>
            </a:r>
          </a:p>
          <a:p>
            <a:pPr algn="l"/>
            <a:r>
              <a:rPr lang="en-US" sz="2400" baseline="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(Grades 5-8)</a:t>
            </a: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4418380" y="3083355"/>
            <a:ext cx="3792494" cy="0"/>
          </a:xfrm>
          <a:prstGeom prst="line">
            <a:avLst/>
          </a:prstGeom>
          <a:ln w="38100">
            <a:solidFill>
              <a:srgbClr val="0000EA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 bwMode="auto">
          <a:xfrm>
            <a:off x="4341570" y="4235505"/>
            <a:ext cx="3792494" cy="0"/>
          </a:xfrm>
          <a:prstGeom prst="line">
            <a:avLst/>
          </a:prstGeom>
          <a:ln w="38100">
            <a:solidFill>
              <a:srgbClr val="0000EA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 bwMode="auto">
          <a:xfrm>
            <a:off x="726130" y="5426060"/>
            <a:ext cx="7681000" cy="115171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61931" y="5447332"/>
            <a:ext cx="7373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800" baseline="0" dirty="0">
              <a:solidFill>
                <a:schemeClr val="bg2">
                  <a:lumMod val="50000"/>
                </a:schemeClr>
              </a:solidFill>
            </a:endParaRPr>
          </a:p>
          <a:p>
            <a:pPr algn="r"/>
            <a:r>
              <a:rPr lang="en-US" sz="1800" baseline="0" dirty="0" smtClean="0">
                <a:solidFill>
                  <a:srgbClr val="C00000"/>
                </a:solidFill>
                <a:latin typeface="+mj-lt"/>
              </a:rPr>
              <a:t>+</a:t>
            </a:r>
            <a:r>
              <a:rPr lang="en-US" sz="1800" b="0" baseline="0" dirty="0" smtClean="0">
                <a:solidFill>
                  <a:srgbClr val="C00000"/>
                </a:solidFill>
                <a:latin typeface="+mj-lt"/>
              </a:rPr>
              <a:t> Construction Market Contingency: </a:t>
            </a:r>
            <a:r>
              <a:rPr lang="en-US" sz="1800" baseline="0" dirty="0">
                <a:solidFill>
                  <a:srgbClr val="C00000"/>
                </a:solidFill>
              </a:rPr>
              <a:t>$</a:t>
            </a:r>
            <a:r>
              <a:rPr lang="en-US" sz="1800" baseline="0" dirty="0" smtClean="0">
                <a:solidFill>
                  <a:srgbClr val="C00000"/>
                </a:solidFill>
              </a:rPr>
              <a:t>1,000,000</a:t>
            </a:r>
            <a:endParaRPr lang="en-US" sz="1800" baseline="0" dirty="0">
              <a:solidFill>
                <a:srgbClr val="C00000"/>
              </a:solidFill>
            </a:endParaRPr>
          </a:p>
          <a:p>
            <a:pPr algn="r"/>
            <a:endParaRPr lang="en-US" sz="1000" b="0" baseline="0" dirty="0" smtClean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algn="r"/>
            <a:r>
              <a:rPr lang="en-US" sz="2400" b="0" baseline="0" dirty="0" smtClean="0">
                <a:solidFill>
                  <a:srgbClr val="C00000"/>
                </a:solidFill>
                <a:latin typeface="+mj-lt"/>
              </a:rPr>
              <a:t>Option 6 Total Project Cost: </a:t>
            </a:r>
            <a:r>
              <a:rPr lang="en-US" sz="2400" u="sng" baseline="0" dirty="0" smtClean="0">
                <a:solidFill>
                  <a:srgbClr val="C00000"/>
                </a:solidFill>
                <a:latin typeface="+mj-lt"/>
              </a:rPr>
              <a:t>$26,906,000</a:t>
            </a:r>
          </a:p>
        </p:txBody>
      </p:sp>
      <p:cxnSp>
        <p:nvCxnSpPr>
          <p:cNvPr id="41" name="Straight Connector 40"/>
          <p:cNvCxnSpPr/>
          <p:nvPr/>
        </p:nvCxnSpPr>
        <p:spPr bwMode="auto">
          <a:xfrm>
            <a:off x="769905" y="4657960"/>
            <a:ext cx="7681000" cy="0"/>
          </a:xfrm>
          <a:prstGeom prst="line">
            <a:avLst/>
          </a:prstGeom>
          <a:ln w="76200">
            <a:solidFill>
              <a:srgbClr val="0000EA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616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 rot="16200000">
            <a:off x="1573129" y="-711975"/>
            <a:ext cx="5995953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9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>
                <a:solidFill>
                  <a:srgbClr val="0000EA"/>
                </a:solidFill>
              </a:rPr>
              <a:t>Chestnut Ridge SD Feasibility Study</a:t>
            </a:r>
          </a:p>
          <a:p>
            <a:pPr>
              <a:lnSpc>
                <a:spcPct val="110000"/>
              </a:lnSpc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Options Cost Summary</a:t>
            </a:r>
            <a:endParaRPr lang="en-US" sz="1600" baseline="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4" name="EIA Logo" descr="EILOGO"/>
          <p:cNvPicPr>
            <a:picLocks noChangeAspect="1" noChangeArrowheads="1"/>
          </p:cNvPicPr>
          <p:nvPr/>
        </p:nvPicPr>
        <p:blipFill>
          <a:blip r:embed="rId3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30"/>
          <p:cNvSpPr txBox="1">
            <a:spLocks noChangeArrowheads="1"/>
          </p:cNvSpPr>
          <p:nvPr/>
        </p:nvSpPr>
        <p:spPr bwMode="auto">
          <a:xfrm>
            <a:off x="155425" y="1848420"/>
            <a:ext cx="2157459" cy="129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24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Option</a:t>
            </a:r>
            <a:r>
              <a:rPr lang="en-US" sz="3600" baseline="0" dirty="0" smtClean="0">
                <a:solidFill>
                  <a:srgbClr val="7B1F1F"/>
                </a:solidFill>
                <a:latin typeface="+mn-lt"/>
              </a:rPr>
              <a:t> </a:t>
            </a:r>
            <a:r>
              <a:rPr lang="en-US" sz="4400" baseline="0" dirty="0" smtClean="0">
                <a:solidFill>
                  <a:srgbClr val="0000EA"/>
                </a:solidFill>
              </a:rPr>
              <a:t>4B</a:t>
            </a:r>
          </a:p>
          <a:p>
            <a:pPr algn="r">
              <a:lnSpc>
                <a:spcPct val="50000"/>
              </a:lnSpc>
            </a:pPr>
            <a:r>
              <a:rPr lang="en-US" sz="2000" b="0" baseline="0" dirty="0" smtClean="0">
                <a:solidFill>
                  <a:schemeClr val="bg2">
                    <a:lumMod val="50000"/>
                  </a:schemeClr>
                </a:solidFill>
              </a:rPr>
              <a:t>(Status Quo)</a:t>
            </a:r>
          </a:p>
          <a:p>
            <a:pPr algn="r">
              <a:lnSpc>
                <a:spcPct val="50000"/>
              </a:lnSpc>
            </a:pPr>
            <a:endParaRPr lang="en-US" sz="2000" b="0" baseline="0" dirty="0">
              <a:solidFill>
                <a:schemeClr val="bg2">
                  <a:lumMod val="50000"/>
                </a:schemeClr>
              </a:solidFill>
            </a:endParaRPr>
          </a:p>
          <a:p>
            <a:pPr algn="r">
              <a:lnSpc>
                <a:spcPct val="50000"/>
              </a:lnSpc>
            </a:pPr>
            <a:r>
              <a:rPr lang="en-US" sz="2000" b="0" baseline="0" dirty="0" smtClean="0">
                <a:solidFill>
                  <a:schemeClr val="bg1">
                    <a:lumMod val="50000"/>
                  </a:schemeClr>
                </a:solidFill>
              </a:rPr>
              <a:t>PK-2; 3-7; 8-12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536535" y="2056062"/>
            <a:ext cx="5645535" cy="1027293"/>
          </a:xfrm>
          <a:prstGeom prst="rect">
            <a:avLst/>
          </a:prstGeom>
          <a:solidFill>
            <a:srgbClr val="E1EB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2536535" y="3246617"/>
            <a:ext cx="5645535" cy="1027293"/>
          </a:xfrm>
          <a:prstGeom prst="rect">
            <a:avLst/>
          </a:prstGeom>
          <a:solidFill>
            <a:srgbClr val="F5F8D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2536535" y="4437172"/>
            <a:ext cx="5645535" cy="1027293"/>
          </a:xfrm>
          <a:prstGeom prst="rect">
            <a:avLst/>
          </a:prstGeom>
          <a:solidFill>
            <a:srgbClr val="E1EB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651" y="395005"/>
            <a:ext cx="1416959" cy="1005477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552910" y="2270875"/>
            <a:ext cx="5513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0" baseline="0" dirty="0" smtClean="0">
                <a:solidFill>
                  <a:schemeClr val="bg2">
                    <a:lumMod val="50000"/>
                  </a:schemeClr>
                </a:solidFill>
              </a:rPr>
              <a:t>Total Project Cost</a:t>
            </a:r>
            <a:r>
              <a:rPr lang="en-US" sz="2800" b="0" baseline="0" dirty="0">
                <a:solidFill>
                  <a:schemeClr val="bg2">
                    <a:lumMod val="50000"/>
                  </a:schemeClr>
                </a:solidFill>
              </a:rPr>
              <a:t>: </a:t>
            </a:r>
            <a:r>
              <a:rPr lang="en-US" sz="3200" u="sng" baseline="0" dirty="0" smtClean="0">
                <a:solidFill>
                  <a:srgbClr val="0000EA"/>
                </a:solidFill>
              </a:rPr>
              <a:t>$26,190,000</a:t>
            </a:r>
          </a:p>
        </p:txBody>
      </p:sp>
      <p:sp>
        <p:nvSpPr>
          <p:cNvPr id="19" name="TextBox 30"/>
          <p:cNvSpPr txBox="1">
            <a:spLocks noChangeArrowheads="1"/>
          </p:cNvSpPr>
          <p:nvPr/>
        </p:nvSpPr>
        <p:spPr bwMode="auto">
          <a:xfrm>
            <a:off x="155425" y="3238489"/>
            <a:ext cx="2157459" cy="991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24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Option</a:t>
            </a:r>
            <a:r>
              <a:rPr lang="en-US" sz="3600" baseline="0" dirty="0" smtClean="0">
                <a:solidFill>
                  <a:srgbClr val="7B1F1F"/>
                </a:solidFill>
                <a:latin typeface="+mn-lt"/>
              </a:rPr>
              <a:t> </a:t>
            </a:r>
            <a:r>
              <a:rPr lang="en-US" sz="4400" baseline="0" dirty="0" smtClean="0">
                <a:solidFill>
                  <a:srgbClr val="0000EA"/>
                </a:solidFill>
              </a:rPr>
              <a:t>5</a:t>
            </a:r>
            <a:endParaRPr lang="en-US" sz="2000" b="0" baseline="0" dirty="0">
              <a:solidFill>
                <a:schemeClr val="bg2">
                  <a:lumMod val="50000"/>
                </a:schemeClr>
              </a:solidFill>
            </a:endParaRPr>
          </a:p>
          <a:p>
            <a:pPr algn="r">
              <a:lnSpc>
                <a:spcPct val="50000"/>
              </a:lnSpc>
            </a:pPr>
            <a:r>
              <a:rPr lang="en-US" sz="2000" b="0" baseline="0" dirty="0" smtClean="0">
                <a:solidFill>
                  <a:schemeClr val="bg1">
                    <a:lumMod val="50000"/>
                  </a:schemeClr>
                </a:solidFill>
              </a:rPr>
              <a:t>PK-4; 5-12</a:t>
            </a:r>
          </a:p>
        </p:txBody>
      </p:sp>
      <p:sp>
        <p:nvSpPr>
          <p:cNvPr id="22" name="TextBox 30"/>
          <p:cNvSpPr txBox="1">
            <a:spLocks noChangeArrowheads="1"/>
          </p:cNvSpPr>
          <p:nvPr/>
        </p:nvSpPr>
        <p:spPr bwMode="auto">
          <a:xfrm>
            <a:off x="309046" y="4390639"/>
            <a:ext cx="2003840" cy="991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2400" baseline="0" dirty="0">
                <a:solidFill>
                  <a:schemeClr val="bg2">
                    <a:lumMod val="50000"/>
                  </a:schemeClr>
                </a:solidFill>
              </a:rPr>
              <a:t>Option</a:t>
            </a:r>
            <a:r>
              <a:rPr lang="en-US" sz="3600" baseline="0" dirty="0">
                <a:solidFill>
                  <a:srgbClr val="7B1F1F"/>
                </a:solidFill>
              </a:rPr>
              <a:t> </a:t>
            </a:r>
            <a:r>
              <a:rPr lang="en-US" sz="4400" baseline="0" dirty="0" smtClean="0">
                <a:solidFill>
                  <a:srgbClr val="0000EA"/>
                </a:solidFill>
              </a:rPr>
              <a:t>6</a:t>
            </a:r>
            <a:endParaRPr lang="en-US" sz="4400" baseline="0" dirty="0">
              <a:solidFill>
                <a:srgbClr val="0000EA"/>
              </a:solidFill>
            </a:endParaRPr>
          </a:p>
          <a:p>
            <a:pPr algn="r">
              <a:lnSpc>
                <a:spcPct val="50000"/>
              </a:lnSpc>
            </a:pPr>
            <a:r>
              <a:rPr lang="en-US" sz="2000" b="0" baseline="0" dirty="0" smtClean="0">
                <a:solidFill>
                  <a:schemeClr val="bg1">
                    <a:lumMod val="50000"/>
                  </a:schemeClr>
                </a:solidFill>
              </a:rPr>
              <a:t>PK-4; 5-8; 9-12</a:t>
            </a:r>
            <a:endParaRPr lang="en-US" sz="2000" b="0" baseline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52910" y="3461430"/>
            <a:ext cx="5513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0" baseline="0" dirty="0" smtClean="0">
                <a:solidFill>
                  <a:schemeClr val="bg2">
                    <a:lumMod val="50000"/>
                  </a:schemeClr>
                </a:solidFill>
              </a:rPr>
              <a:t>Total Project Cost</a:t>
            </a:r>
            <a:r>
              <a:rPr lang="en-US" sz="2800" b="0" baseline="0" dirty="0">
                <a:solidFill>
                  <a:schemeClr val="bg2">
                    <a:lumMod val="50000"/>
                  </a:schemeClr>
                </a:solidFill>
              </a:rPr>
              <a:t>: </a:t>
            </a:r>
            <a:r>
              <a:rPr lang="en-US" sz="3200" u="sng" baseline="0" dirty="0" smtClean="0">
                <a:solidFill>
                  <a:srgbClr val="0000EA"/>
                </a:solidFill>
              </a:rPr>
              <a:t>$22,450,000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552910" y="4651985"/>
            <a:ext cx="5513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0" baseline="0" dirty="0" smtClean="0">
                <a:solidFill>
                  <a:schemeClr val="bg2">
                    <a:lumMod val="50000"/>
                  </a:schemeClr>
                </a:solidFill>
              </a:rPr>
              <a:t>Total Project Cost</a:t>
            </a:r>
            <a:r>
              <a:rPr lang="en-US" sz="2800" b="0" baseline="0" dirty="0">
                <a:solidFill>
                  <a:schemeClr val="bg2">
                    <a:lumMod val="50000"/>
                  </a:schemeClr>
                </a:solidFill>
              </a:rPr>
              <a:t>: </a:t>
            </a:r>
            <a:r>
              <a:rPr lang="en-US" sz="3200" u="sng" baseline="0" dirty="0" smtClean="0">
                <a:solidFill>
                  <a:srgbClr val="0000EA"/>
                </a:solidFill>
              </a:rPr>
              <a:t>$26,906,000</a:t>
            </a:r>
          </a:p>
        </p:txBody>
      </p:sp>
    </p:spTree>
    <p:extLst>
      <p:ext uri="{BB962C8B-B14F-4D97-AF65-F5344CB8AC3E}">
        <p14:creationId xmlns:p14="http://schemas.microsoft.com/office/powerpoint/2010/main" val="35693761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 rot="16200000">
            <a:off x="1573129" y="-694168"/>
            <a:ext cx="5995953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9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>
                <a:solidFill>
                  <a:srgbClr val="0000EA"/>
                </a:solidFill>
              </a:rPr>
              <a:t>Chestnut Ridge SD Feasibility Study</a:t>
            </a:r>
          </a:p>
          <a:p>
            <a:pPr>
              <a:lnSpc>
                <a:spcPct val="110000"/>
              </a:lnSpc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Options Cost Summary</a:t>
            </a:r>
            <a:endParaRPr lang="en-US" sz="1600" baseline="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4" name="EIA Logo" descr="EILOGO"/>
          <p:cNvPicPr>
            <a:picLocks noChangeAspect="1" noChangeArrowheads="1"/>
          </p:cNvPicPr>
          <p:nvPr/>
        </p:nvPicPr>
        <p:blipFill>
          <a:blip r:embed="rId3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 bwMode="auto">
          <a:xfrm>
            <a:off x="2228001" y="1892800"/>
            <a:ext cx="6762305" cy="1444752"/>
          </a:xfrm>
          <a:prstGeom prst="rect">
            <a:avLst/>
          </a:prstGeom>
          <a:solidFill>
            <a:srgbClr val="E1EB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651" y="-34397"/>
            <a:ext cx="1416959" cy="100547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382915" y="1366897"/>
            <a:ext cx="63752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250000"/>
              </a:lnSpc>
            </a:pPr>
            <a:r>
              <a:rPr lang="en-US" sz="3200" baseline="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$26,190,000</a:t>
            </a:r>
            <a:r>
              <a:rPr lang="en-US" sz="3200" baseline="0" dirty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en-US" sz="3200" baseline="0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sz="3200" baseline="0" dirty="0" smtClean="0">
                <a:solidFill>
                  <a:schemeClr val="bg2">
                    <a:lumMod val="50000"/>
                  </a:schemeClr>
                </a:solidFill>
              </a:rPr>
              <a:t>           $</a:t>
            </a:r>
            <a:r>
              <a:rPr lang="en-US" sz="3200" baseline="0" dirty="0">
                <a:solidFill>
                  <a:schemeClr val="bg2">
                    <a:lumMod val="50000"/>
                  </a:schemeClr>
                </a:solidFill>
              </a:rPr>
              <a:t>20M  </a:t>
            </a:r>
            <a:r>
              <a:rPr lang="en-US" sz="3200" baseline="0" dirty="0">
                <a:solidFill>
                  <a:srgbClr val="C00000"/>
                </a:solidFill>
              </a:rPr>
              <a:t>+ </a:t>
            </a:r>
            <a:r>
              <a:rPr lang="en-US" sz="3200" baseline="0" dirty="0" smtClean="0">
                <a:solidFill>
                  <a:srgbClr val="C00000"/>
                </a:solidFill>
              </a:rPr>
              <a:t>$</a:t>
            </a:r>
            <a:r>
              <a:rPr lang="en-US" sz="3200" baseline="0" dirty="0">
                <a:solidFill>
                  <a:srgbClr val="C00000"/>
                </a:solidFill>
              </a:rPr>
              <a:t>6</a:t>
            </a:r>
            <a:r>
              <a:rPr lang="en-US" sz="3200" baseline="0" dirty="0" smtClean="0">
                <a:solidFill>
                  <a:srgbClr val="C00000"/>
                </a:solidFill>
              </a:rPr>
              <a:t>.2 </a:t>
            </a:r>
            <a:r>
              <a:rPr lang="en-US" sz="3200" baseline="0" dirty="0">
                <a:solidFill>
                  <a:srgbClr val="C00000"/>
                </a:solidFill>
              </a:rPr>
              <a:t>M  </a:t>
            </a:r>
            <a:r>
              <a:rPr lang="en-US" sz="3200" baseline="0" dirty="0">
                <a:solidFill>
                  <a:schemeClr val="bg2">
                    <a:lumMod val="50000"/>
                  </a:schemeClr>
                </a:solidFill>
              </a:rPr>
              <a:t>=</a:t>
            </a:r>
            <a:r>
              <a:rPr lang="en-US" sz="3200" baseline="0" dirty="0">
                <a:solidFill>
                  <a:srgbClr val="C00000"/>
                </a:solidFill>
              </a:rPr>
              <a:t>  </a:t>
            </a:r>
            <a:r>
              <a:rPr lang="en-US" sz="3200" baseline="0" dirty="0">
                <a:solidFill>
                  <a:srgbClr val="0000EA"/>
                </a:solidFill>
              </a:rPr>
              <a:t>$1.5 M</a:t>
            </a:r>
            <a:r>
              <a:rPr lang="en-US" sz="3200" baseline="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                     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45624" y="2141298"/>
            <a:ext cx="2006861" cy="129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24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Option</a:t>
            </a:r>
            <a:r>
              <a:rPr lang="en-US" sz="3600" baseline="0" dirty="0" smtClean="0">
                <a:solidFill>
                  <a:srgbClr val="7B1F1F"/>
                </a:solidFill>
                <a:latin typeface="+mn-lt"/>
              </a:rPr>
              <a:t> </a:t>
            </a:r>
            <a:r>
              <a:rPr lang="en-US" sz="4400" baseline="0" dirty="0" smtClean="0">
                <a:solidFill>
                  <a:srgbClr val="0000EA"/>
                </a:solidFill>
              </a:rPr>
              <a:t>4B</a:t>
            </a:r>
          </a:p>
          <a:p>
            <a:pPr algn="r">
              <a:lnSpc>
                <a:spcPct val="50000"/>
              </a:lnSpc>
            </a:pPr>
            <a:r>
              <a:rPr lang="en-US" sz="2000" b="0" baseline="0" dirty="0" smtClean="0">
                <a:solidFill>
                  <a:schemeClr val="bg2">
                    <a:lumMod val="50000"/>
                  </a:schemeClr>
                </a:solidFill>
              </a:rPr>
              <a:t>(Status Quo)</a:t>
            </a:r>
          </a:p>
          <a:p>
            <a:pPr algn="r">
              <a:lnSpc>
                <a:spcPct val="50000"/>
              </a:lnSpc>
            </a:pPr>
            <a:endParaRPr lang="en-US" sz="2000" b="0" baseline="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ct val="50000"/>
              </a:lnSpc>
            </a:pPr>
            <a:r>
              <a:rPr lang="en-US" sz="2000" b="0" baseline="0" dirty="0" smtClean="0">
                <a:solidFill>
                  <a:schemeClr val="bg1">
                    <a:lumMod val="50000"/>
                  </a:schemeClr>
                </a:solidFill>
              </a:rPr>
              <a:t>PK-2; 3-7; 8-12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2229295" y="3538887"/>
            <a:ext cx="6762305" cy="1444752"/>
          </a:xfrm>
          <a:prstGeom prst="rect">
            <a:avLst/>
          </a:prstGeom>
          <a:solidFill>
            <a:srgbClr val="FF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2229295" y="5206745"/>
            <a:ext cx="6762305" cy="1446962"/>
          </a:xfrm>
          <a:prstGeom prst="rect">
            <a:avLst/>
          </a:prstGeom>
          <a:solidFill>
            <a:srgbClr val="DDE5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13345" y="1289435"/>
            <a:ext cx="19564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 baseline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Total </a:t>
            </a:r>
            <a:r>
              <a:rPr lang="en-US" sz="1600" b="0" baseline="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Project Cost</a:t>
            </a:r>
            <a:endParaRPr lang="en-US" sz="1600" b="0" baseline="0" dirty="0" smtClean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418295" y="3017660"/>
            <a:ext cx="67239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250000"/>
              </a:lnSpc>
            </a:pPr>
            <a:r>
              <a:rPr lang="en-US" sz="3200" baseline="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$22,450,000     </a:t>
            </a:r>
          </a:p>
          <a:p>
            <a:pPr algn="l">
              <a:lnSpc>
                <a:spcPct val="150000"/>
              </a:lnSpc>
            </a:pPr>
            <a:r>
              <a:rPr lang="en-US" sz="3200" baseline="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          $20M  </a:t>
            </a:r>
            <a:r>
              <a:rPr lang="en-US" sz="3200" baseline="0" dirty="0" smtClean="0">
                <a:solidFill>
                  <a:srgbClr val="C00000"/>
                </a:solidFill>
                <a:latin typeface="+mj-lt"/>
              </a:rPr>
              <a:t>+ $2.5 M  </a:t>
            </a:r>
            <a:r>
              <a:rPr lang="en-US" sz="3200" baseline="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=</a:t>
            </a:r>
            <a:r>
              <a:rPr lang="en-US" sz="3200" baseline="0" dirty="0" smtClean="0">
                <a:solidFill>
                  <a:srgbClr val="C00000"/>
                </a:solidFill>
                <a:latin typeface="+mj-lt"/>
              </a:rPr>
              <a:t>  </a:t>
            </a:r>
            <a:r>
              <a:rPr lang="en-US" sz="3200" baseline="0" dirty="0" smtClean="0">
                <a:solidFill>
                  <a:srgbClr val="0000EA"/>
                </a:solidFill>
              </a:rPr>
              <a:t>$1.5 M</a:t>
            </a:r>
          </a:p>
          <a:p>
            <a:pPr algn="l">
              <a:lnSpc>
                <a:spcPct val="150000"/>
              </a:lnSpc>
            </a:pPr>
            <a:endParaRPr lang="en-US" sz="1100" baseline="0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l"/>
            <a:r>
              <a:rPr lang="en-US" sz="3200" baseline="0" dirty="0" smtClean="0">
                <a:solidFill>
                  <a:schemeClr val="bg2">
                    <a:lumMod val="50000"/>
                  </a:schemeClr>
                </a:solidFill>
              </a:rPr>
              <a:t>$26,906,000     </a:t>
            </a:r>
          </a:p>
          <a:p>
            <a:pPr algn="l"/>
            <a:endParaRPr lang="en-US" sz="2400" baseline="0" dirty="0">
              <a:solidFill>
                <a:schemeClr val="bg2">
                  <a:lumMod val="50000"/>
                </a:schemeClr>
              </a:solidFill>
            </a:endParaRPr>
          </a:p>
          <a:p>
            <a:pPr algn="l"/>
            <a:r>
              <a:rPr lang="en-US" sz="3200" baseline="0" dirty="0" smtClean="0">
                <a:solidFill>
                  <a:srgbClr val="C00000"/>
                </a:solidFill>
              </a:rPr>
              <a:t>           </a:t>
            </a:r>
            <a:r>
              <a:rPr lang="en-US" sz="3200" baseline="0" dirty="0" smtClean="0">
                <a:solidFill>
                  <a:schemeClr val="bg2">
                    <a:lumMod val="50000"/>
                  </a:schemeClr>
                </a:solidFill>
              </a:rPr>
              <a:t>$20M  </a:t>
            </a:r>
            <a:r>
              <a:rPr lang="en-US" sz="3200" baseline="0" dirty="0" smtClean="0">
                <a:solidFill>
                  <a:srgbClr val="C00000"/>
                </a:solidFill>
              </a:rPr>
              <a:t>+ $6.9 M  </a:t>
            </a:r>
            <a:r>
              <a:rPr lang="en-US" sz="3200" baseline="0" dirty="0" smtClean="0">
                <a:solidFill>
                  <a:schemeClr val="bg2">
                    <a:lumMod val="50000"/>
                  </a:schemeClr>
                </a:solidFill>
              </a:rPr>
              <a:t>=</a:t>
            </a:r>
            <a:r>
              <a:rPr lang="en-US" sz="3200" baseline="0" dirty="0" smtClean="0">
                <a:solidFill>
                  <a:srgbClr val="C00000"/>
                </a:solidFill>
              </a:rPr>
              <a:t>  </a:t>
            </a:r>
            <a:r>
              <a:rPr lang="en-US" sz="3200" baseline="0" dirty="0" smtClean="0">
                <a:solidFill>
                  <a:srgbClr val="0000EA"/>
                </a:solidFill>
              </a:rPr>
              <a:t>$</a:t>
            </a:r>
            <a:r>
              <a:rPr lang="en-US" sz="3200" baseline="0" dirty="0">
                <a:solidFill>
                  <a:srgbClr val="0000EA"/>
                </a:solidFill>
              </a:rPr>
              <a:t>1.5 </a:t>
            </a:r>
            <a:r>
              <a:rPr lang="en-US" sz="3200" baseline="0" dirty="0" smtClean="0">
                <a:solidFill>
                  <a:srgbClr val="0000EA"/>
                </a:solidFill>
              </a:rPr>
              <a:t>M</a:t>
            </a:r>
            <a:endParaRPr lang="en-US" sz="3200" baseline="0" dirty="0">
              <a:solidFill>
                <a:srgbClr val="0000EA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76300" y="1009485"/>
            <a:ext cx="1805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baseline="0" dirty="0" smtClean="0">
                <a:solidFill>
                  <a:srgbClr val="0000EA"/>
                </a:solidFill>
                <a:latin typeface="+mj-lt"/>
              </a:rPr>
              <a:t>$20M Bond Annual Net Share</a:t>
            </a:r>
          </a:p>
          <a:p>
            <a:r>
              <a:rPr lang="en-US" sz="1600" b="0" baseline="0" dirty="0" smtClean="0">
                <a:solidFill>
                  <a:srgbClr val="0000EA"/>
                </a:solidFill>
                <a:latin typeface="+mj-lt"/>
              </a:rPr>
              <a:t>@ 25 years 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142028" y="3681660"/>
            <a:ext cx="2007435" cy="991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24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Option</a:t>
            </a:r>
            <a:r>
              <a:rPr lang="en-US" sz="3600" baseline="0" dirty="0" smtClean="0">
                <a:solidFill>
                  <a:srgbClr val="7B1F1F"/>
                </a:solidFill>
                <a:latin typeface="+mn-lt"/>
              </a:rPr>
              <a:t> </a:t>
            </a:r>
            <a:r>
              <a:rPr lang="en-US" sz="4400" baseline="0" dirty="0">
                <a:solidFill>
                  <a:srgbClr val="0000EA"/>
                </a:solidFill>
              </a:rPr>
              <a:t>5</a:t>
            </a:r>
            <a:endParaRPr lang="en-US" sz="2000" b="0" baseline="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ct val="50000"/>
              </a:lnSpc>
            </a:pPr>
            <a:r>
              <a:rPr lang="en-US" sz="2000" b="0" baseline="0" dirty="0" smtClean="0">
                <a:solidFill>
                  <a:schemeClr val="bg1">
                    <a:lumMod val="50000"/>
                  </a:schemeClr>
                </a:solidFill>
              </a:rPr>
              <a:t>PK-4; 5-12</a:t>
            </a:r>
          </a:p>
        </p:txBody>
      </p:sp>
      <p:sp>
        <p:nvSpPr>
          <p:cNvPr id="35" name="TextBox 30"/>
          <p:cNvSpPr txBox="1">
            <a:spLocks noChangeArrowheads="1"/>
          </p:cNvSpPr>
          <p:nvPr/>
        </p:nvSpPr>
        <p:spPr bwMode="auto">
          <a:xfrm>
            <a:off x="143819" y="5471954"/>
            <a:ext cx="2005645" cy="991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2400" baseline="0" dirty="0">
                <a:solidFill>
                  <a:schemeClr val="bg2">
                    <a:lumMod val="50000"/>
                  </a:schemeClr>
                </a:solidFill>
              </a:rPr>
              <a:t>Option</a:t>
            </a:r>
            <a:r>
              <a:rPr lang="en-US" sz="3600" baseline="0" dirty="0">
                <a:solidFill>
                  <a:srgbClr val="7B1F1F"/>
                </a:solidFill>
              </a:rPr>
              <a:t> </a:t>
            </a:r>
            <a:r>
              <a:rPr lang="en-US" sz="4400" baseline="0" dirty="0" smtClean="0">
                <a:solidFill>
                  <a:srgbClr val="0000EA"/>
                </a:solidFill>
              </a:rPr>
              <a:t>6</a:t>
            </a:r>
            <a:endParaRPr lang="en-US" sz="4400" baseline="0" dirty="0">
              <a:solidFill>
                <a:srgbClr val="0000EA"/>
              </a:solidFill>
            </a:endParaRPr>
          </a:p>
          <a:p>
            <a:pPr algn="r">
              <a:lnSpc>
                <a:spcPct val="50000"/>
              </a:lnSpc>
            </a:pPr>
            <a:r>
              <a:rPr lang="en-US" sz="2000" b="0" baseline="0" dirty="0" smtClean="0">
                <a:solidFill>
                  <a:schemeClr val="bg1">
                    <a:lumMod val="50000"/>
                  </a:schemeClr>
                </a:solidFill>
              </a:rPr>
              <a:t>PK-4; 5-8; 9-12</a:t>
            </a:r>
            <a:endParaRPr lang="en-US" sz="2000" b="0" baseline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554508" y="1034513"/>
            <a:ext cx="2283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baseline="0" dirty="0" smtClean="0">
                <a:solidFill>
                  <a:srgbClr val="C00000"/>
                </a:solidFill>
                <a:latin typeface="+mj-lt"/>
              </a:rPr>
              <a:t>One-time</a:t>
            </a:r>
          </a:p>
          <a:p>
            <a:r>
              <a:rPr lang="en-US" sz="1600" b="0" baseline="0" dirty="0" smtClean="0">
                <a:solidFill>
                  <a:srgbClr val="C00000"/>
                </a:solidFill>
                <a:latin typeface="+mj-lt"/>
              </a:rPr>
              <a:t>General Fund Addition to $20M Bond</a:t>
            </a:r>
          </a:p>
        </p:txBody>
      </p:sp>
      <p:cxnSp>
        <p:nvCxnSpPr>
          <p:cNvPr id="37" name="Straight Connector 36"/>
          <p:cNvCxnSpPr/>
          <p:nvPr/>
        </p:nvCxnSpPr>
        <p:spPr bwMode="auto">
          <a:xfrm>
            <a:off x="2536535" y="4246620"/>
            <a:ext cx="6029585" cy="0"/>
          </a:xfrm>
          <a:prstGeom prst="line">
            <a:avLst/>
          </a:prstGeom>
          <a:ln w="38100">
            <a:solidFill>
              <a:srgbClr val="0000EA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 bwMode="auto">
          <a:xfrm>
            <a:off x="2536535" y="5925325"/>
            <a:ext cx="6029585" cy="0"/>
          </a:xfrm>
          <a:prstGeom prst="line">
            <a:avLst/>
          </a:prstGeom>
          <a:ln w="38100">
            <a:solidFill>
              <a:srgbClr val="0000EA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 bwMode="auto">
          <a:xfrm>
            <a:off x="2536535" y="2617167"/>
            <a:ext cx="6029585" cy="0"/>
          </a:xfrm>
          <a:prstGeom prst="line">
            <a:avLst/>
          </a:prstGeom>
          <a:ln w="38100">
            <a:solidFill>
              <a:srgbClr val="0000EA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53753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 rot="16200000">
            <a:off x="1573129" y="-711975"/>
            <a:ext cx="5995953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9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>
                <a:solidFill>
                  <a:srgbClr val="0000EA"/>
                </a:solidFill>
              </a:rPr>
              <a:t>Chestnut Ridge SD Feasibility Study</a:t>
            </a:r>
          </a:p>
          <a:p>
            <a:pPr>
              <a:lnSpc>
                <a:spcPct val="110000"/>
              </a:lnSpc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Proposed Schedule</a:t>
            </a:r>
            <a:endParaRPr lang="en-US" sz="1600" baseline="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4" name="EIA Logo" descr="EILOGO"/>
          <p:cNvPicPr>
            <a:picLocks noChangeAspect="1" noChangeArrowheads="1"/>
          </p:cNvPicPr>
          <p:nvPr/>
        </p:nvPicPr>
        <p:blipFill>
          <a:blip r:embed="rId3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 Box 32"/>
          <p:cNvSpPr txBox="1">
            <a:spLocks noChangeArrowheads="1"/>
          </p:cNvSpPr>
          <p:nvPr/>
        </p:nvSpPr>
        <p:spPr bwMode="auto">
          <a:xfrm>
            <a:off x="481715" y="1278320"/>
            <a:ext cx="8470100" cy="52629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-117475">
              <a:tabLst>
                <a:tab pos="2632075" algn="l"/>
              </a:tabLst>
              <a:defRPr/>
            </a:pPr>
            <a:r>
              <a:rPr lang="en-US" sz="2800" baseline="0" dirty="0" smtClean="0">
                <a:solidFill>
                  <a:srgbClr val="0000EA"/>
                </a:solidFill>
                <a:latin typeface="+mn-lt"/>
              </a:rPr>
              <a:t>December 2019 / January 2020</a:t>
            </a:r>
            <a:endParaRPr lang="en-US" sz="2800" baseline="0" dirty="0">
              <a:solidFill>
                <a:srgbClr val="0000EA"/>
              </a:solidFill>
              <a:latin typeface="+mn-lt"/>
            </a:endParaRPr>
          </a:p>
          <a:p>
            <a:pPr algn="l" defTabSz="-117475">
              <a:tabLst>
                <a:tab pos="2632075" algn="l"/>
              </a:tabLst>
              <a:defRPr/>
            </a:pPr>
            <a:r>
              <a:rPr lang="en-US" sz="2800" b="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School Board Authorizes Project Beginning</a:t>
            </a:r>
          </a:p>
          <a:p>
            <a:pPr algn="l" defTabSz="-117475">
              <a:tabLst>
                <a:tab pos="2632075" algn="l"/>
              </a:tabLst>
              <a:defRPr/>
            </a:pPr>
            <a:endParaRPr lang="en-US" sz="2800" b="0" baseline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l" defTabSz="-117475">
              <a:tabLst>
                <a:tab pos="2632075" algn="l"/>
              </a:tabLst>
              <a:defRPr/>
            </a:pPr>
            <a:r>
              <a:rPr lang="en-US" sz="2800" baseline="0" dirty="0" smtClean="0">
                <a:solidFill>
                  <a:srgbClr val="0000EA"/>
                </a:solidFill>
                <a:latin typeface="+mn-lt"/>
              </a:rPr>
              <a:t>January 2020</a:t>
            </a:r>
            <a:endParaRPr lang="en-US" sz="2800" baseline="0" dirty="0">
              <a:solidFill>
                <a:srgbClr val="0000EA"/>
              </a:solidFill>
              <a:latin typeface="+mn-lt"/>
            </a:endParaRPr>
          </a:p>
          <a:p>
            <a:pPr algn="l" defTabSz="-117475">
              <a:tabLst>
                <a:tab pos="2632075" algn="l"/>
              </a:tabLst>
              <a:defRPr/>
            </a:pPr>
            <a:r>
              <a:rPr lang="en-US" sz="2800" b="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Architect / Engineers Begin Production &amp; Permits</a:t>
            </a:r>
            <a:endParaRPr lang="en-US" sz="2800" b="0" baseline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l" defTabSz="-117475">
              <a:tabLst>
                <a:tab pos="2632075" algn="l"/>
              </a:tabLst>
              <a:defRPr/>
            </a:pPr>
            <a:endParaRPr lang="en-US" sz="2800" baseline="0" dirty="0" smtClean="0">
              <a:solidFill>
                <a:srgbClr val="FFC000"/>
              </a:solidFill>
              <a:latin typeface="+mn-lt"/>
            </a:endParaRPr>
          </a:p>
          <a:p>
            <a:pPr algn="l" defTabSz="-117475">
              <a:tabLst>
                <a:tab pos="2632075" algn="l"/>
              </a:tabLst>
              <a:defRPr/>
            </a:pPr>
            <a:r>
              <a:rPr lang="en-US" sz="2800" baseline="0" dirty="0" smtClean="0">
                <a:solidFill>
                  <a:srgbClr val="0000EA"/>
                </a:solidFill>
                <a:latin typeface="+mn-lt"/>
              </a:rPr>
              <a:t>January / February 2021</a:t>
            </a:r>
          </a:p>
          <a:p>
            <a:pPr algn="l" defTabSz="-117475">
              <a:tabLst>
                <a:tab pos="2632075" algn="l"/>
              </a:tabLst>
              <a:defRPr/>
            </a:pPr>
            <a:r>
              <a:rPr lang="en-US" sz="2800" b="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Bidding of Project</a:t>
            </a:r>
            <a:endParaRPr lang="en-US" sz="2800" b="0" baseline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l" defTabSz="-117475">
              <a:tabLst>
                <a:tab pos="2632075" algn="l"/>
              </a:tabLst>
              <a:defRPr/>
            </a:pPr>
            <a:endParaRPr lang="en-US" sz="2800" baseline="0" dirty="0" smtClean="0">
              <a:solidFill>
                <a:srgbClr val="FFC000"/>
              </a:solidFill>
              <a:latin typeface="+mn-lt"/>
            </a:endParaRPr>
          </a:p>
          <a:p>
            <a:pPr algn="l" defTabSz="-117475">
              <a:tabLst>
                <a:tab pos="2632075" algn="l"/>
              </a:tabLst>
              <a:defRPr/>
            </a:pPr>
            <a:r>
              <a:rPr lang="en-US" sz="2800" baseline="0" dirty="0" smtClean="0">
                <a:solidFill>
                  <a:srgbClr val="0000EA"/>
                </a:solidFill>
                <a:latin typeface="+mn-lt"/>
              </a:rPr>
              <a:t>June - August 2022</a:t>
            </a:r>
            <a:endParaRPr lang="en-US" sz="2800" baseline="0" dirty="0">
              <a:solidFill>
                <a:srgbClr val="0000EA"/>
              </a:solidFill>
              <a:latin typeface="+mn-lt"/>
            </a:endParaRPr>
          </a:p>
          <a:p>
            <a:pPr algn="l" defTabSz="-117475">
              <a:tabLst>
                <a:tab pos="2632075" algn="l"/>
              </a:tabLst>
              <a:defRPr/>
            </a:pPr>
            <a:r>
              <a:rPr lang="en-US" sz="2800" b="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Complete Construction / Move-In</a:t>
            </a:r>
          </a:p>
          <a:p>
            <a:pPr algn="l" defTabSz="-117475">
              <a:tabLst>
                <a:tab pos="2632075" algn="l"/>
              </a:tabLst>
              <a:defRPr/>
            </a:pPr>
            <a:r>
              <a:rPr lang="en-US" sz="1800" b="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(18-20 months maximum)</a:t>
            </a:r>
            <a:endParaRPr lang="en-US" sz="1800" b="0" baseline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55098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277368" y="266701"/>
            <a:ext cx="8611533" cy="1549290"/>
          </a:xfrm>
          <a:prstGeom prst="rect">
            <a:avLst/>
          </a:prstGeom>
          <a:solidFill>
            <a:srgbClr val="0000E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277368" y="1812506"/>
            <a:ext cx="1380744" cy="4809281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344510" y="578867"/>
            <a:ext cx="5199220" cy="1006693"/>
            <a:chOff x="3628370" y="723748"/>
            <a:chExt cx="3670385" cy="1006693"/>
          </a:xfrm>
        </p:grpSpPr>
        <p:sp>
          <p:nvSpPr>
            <p:cNvPr id="3083" name="Text Box 37"/>
            <p:cNvSpPr txBox="1">
              <a:spLocks noChangeArrowheads="1"/>
            </p:cNvSpPr>
            <p:nvPr/>
          </p:nvSpPr>
          <p:spPr bwMode="auto">
            <a:xfrm>
              <a:off x="3628370" y="723748"/>
              <a:ext cx="367038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400" b="0" baseline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Chestnut Ridge School District</a:t>
              </a:r>
              <a:endParaRPr lang="en-US" sz="2400" b="0" baseline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3082" name="Text Box 29"/>
            <p:cNvSpPr txBox="1">
              <a:spLocks noChangeArrowheads="1"/>
            </p:cNvSpPr>
            <p:nvPr/>
          </p:nvSpPr>
          <p:spPr bwMode="auto">
            <a:xfrm>
              <a:off x="3688685" y="1145666"/>
              <a:ext cx="24384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600" b="0" baseline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</a:rPr>
                <a:t>Part 2 - Study</a:t>
              </a:r>
            </a:p>
            <a:p>
              <a:pPr algn="l">
                <a:spcBef>
                  <a:spcPts val="0"/>
                </a:spcBef>
              </a:pPr>
              <a:r>
                <a:rPr lang="en-US" sz="1600" b="0" baseline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</a:rPr>
                <a:t>14 November </a:t>
              </a:r>
              <a:r>
                <a:rPr lang="en-US" sz="1600" b="0" baseline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2019</a:t>
              </a:r>
              <a:endParaRPr lang="en-US" sz="1600" baseline="0" dirty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endParaRPr>
            </a:p>
          </p:txBody>
        </p:sp>
      </p:grpSp>
      <p:pic>
        <p:nvPicPr>
          <p:cNvPr id="32" name="Picture 63" descr="EILOGO"/>
          <p:cNvPicPr>
            <a:picLocks noChangeAspect="1" noChangeArrowheads="1"/>
          </p:cNvPicPr>
          <p:nvPr/>
        </p:nvPicPr>
        <p:blipFill>
          <a:blip r:embed="rId3" cstate="print"/>
          <a:srcRect b="38389"/>
          <a:stretch>
            <a:fillRect/>
          </a:stretch>
        </p:blipFill>
        <p:spPr bwMode="auto">
          <a:xfrm>
            <a:off x="419100" y="5466803"/>
            <a:ext cx="1020163" cy="992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52" y="340431"/>
            <a:ext cx="1485988" cy="13987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959" y="1814402"/>
            <a:ext cx="7226297" cy="48054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0628307">
            <a:off x="6557620" y="655084"/>
            <a:ext cx="209544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i="1" cap="none" spc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FFFF00">
                      <a:alpha val="65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DRAFT</a:t>
            </a:r>
            <a:endParaRPr lang="en-US" sz="4400" b="1" i="1" cap="none" spc="0" baseline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50800">
                  <a:srgbClr val="FFFF00">
                    <a:alpha val="65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269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 rot="16200000">
            <a:off x="1573129" y="-711975"/>
            <a:ext cx="5995953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860" y="272315"/>
            <a:ext cx="1198030" cy="1198030"/>
          </a:xfrm>
          <a:prstGeom prst="rect">
            <a:avLst/>
          </a:prstGeom>
        </p:spPr>
      </p:pic>
      <p:sp>
        <p:nvSpPr>
          <p:cNvPr id="9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>
                <a:solidFill>
                  <a:srgbClr val="0000EA"/>
                </a:solidFill>
              </a:rPr>
              <a:t>Chestnut Ridge SD Feasibility Study</a:t>
            </a:r>
          </a:p>
          <a:p>
            <a:pPr>
              <a:lnSpc>
                <a:spcPct val="110000"/>
              </a:lnSpc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Option 4 - Status Quo</a:t>
            </a:r>
            <a:endParaRPr lang="en-US" sz="1600" baseline="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4" name="EIA Logo" descr="EILOGO"/>
          <p:cNvPicPr>
            <a:picLocks noChangeAspect="1" noChangeArrowheads="1"/>
          </p:cNvPicPr>
          <p:nvPr/>
        </p:nvPicPr>
        <p:blipFill>
          <a:blip r:embed="rId4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1131643" y="779055"/>
            <a:ext cx="48997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0" baseline="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4 </a:t>
            </a:r>
            <a:r>
              <a:rPr lang="en-US" sz="3600" baseline="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(Status Quo) </a:t>
            </a:r>
            <a:endParaRPr lang="en-US" sz="6000" baseline="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303" y="1286887"/>
            <a:ext cx="1251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aseline="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OPTION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r="32200"/>
          <a:stretch/>
        </p:blipFill>
        <p:spPr>
          <a:xfrm>
            <a:off x="923525" y="3048618"/>
            <a:ext cx="6298420" cy="18339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5120" y="2427507"/>
            <a:ext cx="51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aseline="0" dirty="0" smtClean="0">
                <a:latin typeface="+mn-lt"/>
              </a:rPr>
              <a:t>3 SCHOOLS: PK-2 E.S.; 3-7 M.S.; 8-12 H.S</a:t>
            </a:r>
            <a:r>
              <a:rPr lang="en-US" sz="1600" baseline="0" dirty="0" smtClean="0"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71099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38" name="Rectangle 9"/>
          <p:cNvSpPr>
            <a:spLocks noChangeArrowheads="1"/>
          </p:cNvSpPr>
          <p:nvPr/>
        </p:nvSpPr>
        <p:spPr bwMode="auto">
          <a:xfrm rot="16200000">
            <a:off x="1591323" y="-697053"/>
            <a:ext cx="5961352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27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>
                <a:solidFill>
                  <a:srgbClr val="0000EA"/>
                </a:solidFill>
              </a:rPr>
              <a:t>Chestnut Ridge Central Elementary School</a:t>
            </a:r>
          </a:p>
          <a:p>
            <a:pPr>
              <a:lnSpc>
                <a:spcPct val="110000"/>
              </a:lnSpc>
            </a:pPr>
            <a:r>
              <a:rPr lang="en-US" sz="1600" baseline="0" dirty="0">
                <a:solidFill>
                  <a:schemeClr val="bg2">
                    <a:lumMod val="50000"/>
                  </a:schemeClr>
                </a:solidFill>
              </a:rPr>
              <a:t>Option 4 - Status Quo</a:t>
            </a:r>
          </a:p>
        </p:txBody>
      </p:sp>
      <p:pic>
        <p:nvPicPr>
          <p:cNvPr id="15" name="EIA Logo" descr="EILOGO"/>
          <p:cNvPicPr>
            <a:picLocks noChangeAspect="1" noChangeArrowheads="1"/>
          </p:cNvPicPr>
          <p:nvPr/>
        </p:nvPicPr>
        <p:blipFill>
          <a:blip r:embed="rId3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3" r="15251" b="5990"/>
          <a:stretch/>
        </p:blipFill>
        <p:spPr>
          <a:xfrm>
            <a:off x="1653220" y="1150649"/>
            <a:ext cx="6528850" cy="56021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5855" y="1124700"/>
            <a:ext cx="2189085" cy="87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u="sng" baseline="0" dirty="0" smtClean="0">
                <a:solidFill>
                  <a:srgbClr val="0000EA"/>
                </a:solidFill>
              </a:rPr>
              <a:t>Site </a:t>
            </a:r>
            <a:r>
              <a:rPr lang="en-US" u="sng" baseline="0" dirty="0">
                <a:solidFill>
                  <a:srgbClr val="0000EA"/>
                </a:solidFill>
              </a:rPr>
              <a:t>Improvements:</a:t>
            </a:r>
          </a:p>
          <a:p>
            <a:pPr algn="l"/>
            <a:endParaRPr lang="en-US" sz="500" b="0" baseline="0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050" b="0" baseline="0" dirty="0" smtClean="0">
                <a:solidFill>
                  <a:schemeClr val="bg2">
                    <a:lumMod val="50000"/>
                  </a:schemeClr>
                </a:solidFill>
              </a:rPr>
              <a:t>Existing site accommodates the new additions.</a:t>
            </a:r>
            <a:endParaRPr lang="en-US" sz="1050" b="0" i="1" baseline="0" dirty="0" smtClean="0">
              <a:solidFill>
                <a:schemeClr val="bg2">
                  <a:lumMod val="50000"/>
                </a:schemeClr>
              </a:solidFill>
            </a:endParaRPr>
          </a:p>
          <a:p>
            <a:pPr lvl="2" algn="l">
              <a:lnSpc>
                <a:spcPct val="105000"/>
              </a:lnSpc>
            </a:pPr>
            <a:endParaRPr lang="en-US" sz="1050" b="0" i="1" baseline="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3956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38" name="Rectangle 9"/>
          <p:cNvSpPr>
            <a:spLocks noChangeArrowheads="1"/>
          </p:cNvSpPr>
          <p:nvPr/>
        </p:nvSpPr>
        <p:spPr bwMode="auto">
          <a:xfrm rot="16200000">
            <a:off x="1591323" y="-697053"/>
            <a:ext cx="5961352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27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>
                <a:solidFill>
                  <a:srgbClr val="0000EA"/>
                </a:solidFill>
              </a:rPr>
              <a:t>Chestnut Ridge </a:t>
            </a:r>
            <a:r>
              <a:rPr lang="en-US" sz="2000" baseline="0" dirty="0" smtClean="0">
                <a:solidFill>
                  <a:srgbClr val="0000EA"/>
                </a:solidFill>
              </a:rPr>
              <a:t>Central Elementary School</a:t>
            </a:r>
            <a:endParaRPr lang="en-US" sz="2000" baseline="0" dirty="0">
              <a:solidFill>
                <a:srgbClr val="0000EA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Option 4 - Status Quo</a:t>
            </a:r>
            <a:endParaRPr lang="en-US" sz="1600" baseline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5" name="EIA Logo" descr="EILOGO"/>
          <p:cNvPicPr>
            <a:picLocks noChangeAspect="1" noChangeArrowheads="1"/>
          </p:cNvPicPr>
          <p:nvPr/>
        </p:nvPicPr>
        <p:blipFill>
          <a:blip r:embed="rId3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30"/>
          <p:cNvSpPr txBox="1">
            <a:spLocks noChangeArrowheads="1"/>
          </p:cNvSpPr>
          <p:nvPr/>
        </p:nvSpPr>
        <p:spPr bwMode="auto">
          <a:xfrm>
            <a:off x="5340100" y="894270"/>
            <a:ext cx="3673014" cy="779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2400" baseline="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Grades</a:t>
            </a:r>
            <a:r>
              <a:rPr lang="en-US" sz="3600" baseline="0" dirty="0" smtClean="0">
                <a:solidFill>
                  <a:srgbClr val="7B1F1F"/>
                </a:solidFill>
                <a:latin typeface="+mn-lt"/>
              </a:rPr>
              <a:t> </a:t>
            </a:r>
            <a:r>
              <a:rPr lang="en-US" sz="4400" baseline="0" dirty="0">
                <a:solidFill>
                  <a:srgbClr val="B7B7FF"/>
                </a:solidFill>
              </a:rPr>
              <a:t>PK-2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9" r="23540"/>
          <a:stretch/>
        </p:blipFill>
        <p:spPr>
          <a:xfrm>
            <a:off x="1167828" y="2265738"/>
            <a:ext cx="6569963" cy="458130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5854" y="1124700"/>
            <a:ext cx="3802096" cy="2393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u="sng" baseline="0" dirty="0" smtClean="0">
                <a:solidFill>
                  <a:srgbClr val="0000EA"/>
                </a:solidFill>
                <a:latin typeface="+mn-lt"/>
              </a:rPr>
              <a:t>Educational Program Improvements:</a:t>
            </a:r>
          </a:p>
          <a:p>
            <a:pPr algn="l">
              <a:lnSpc>
                <a:spcPct val="105000"/>
              </a:lnSpc>
            </a:pPr>
            <a:endParaRPr lang="en-US" sz="400" b="0" baseline="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algn="l">
              <a:lnSpc>
                <a:spcPct val="105000"/>
              </a:lnSpc>
            </a:pPr>
            <a:r>
              <a:rPr lang="en-US" sz="11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Added: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2 Classrooms (5 / grade)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2 Pre-K Classrooms (3 years old)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2 Special Education S.G.I.s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1 Alternative Education Classroom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Music Classroom (from Modular)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New Gym with Locker Rooms, Storage, 2 P.E. Offices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Enlarged Kitchen Area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Enlarged Health Suite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Relocated and Enlarged Art Classroom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Relocated and Enlarged Media Center</a:t>
            </a:r>
            <a:endParaRPr lang="en-US" sz="1050" b="0" baseline="0" dirty="0" smtClean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marL="631825" lvl="1" indent="-228600" algn="l">
              <a:lnSpc>
                <a:spcPct val="105000"/>
              </a:lnSpc>
              <a:buFont typeface="Wingdings" panose="05000000000000000000" pitchFamily="2" charset="2"/>
              <a:buChar char="ü"/>
            </a:pPr>
            <a:endParaRPr lang="en-US" sz="600" b="0" i="1" baseline="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43875" y="1451355"/>
            <a:ext cx="930436" cy="120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9262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38" name="Rectangle 9"/>
          <p:cNvSpPr>
            <a:spLocks noChangeArrowheads="1"/>
          </p:cNvSpPr>
          <p:nvPr/>
        </p:nvSpPr>
        <p:spPr bwMode="auto">
          <a:xfrm rot="16200000">
            <a:off x="1591323" y="-697053"/>
            <a:ext cx="5961352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27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>
                <a:solidFill>
                  <a:srgbClr val="0000EA"/>
                </a:solidFill>
              </a:rPr>
              <a:t>Chestnut Ridge Middle School / DAO</a:t>
            </a:r>
          </a:p>
          <a:p>
            <a:pPr>
              <a:lnSpc>
                <a:spcPct val="110000"/>
              </a:lnSpc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Option </a:t>
            </a:r>
            <a:r>
              <a:rPr lang="en-US" sz="1600" baseline="0" dirty="0">
                <a:solidFill>
                  <a:schemeClr val="bg2">
                    <a:lumMod val="50000"/>
                  </a:schemeClr>
                </a:solidFill>
              </a:rPr>
              <a:t>4 - Status Quo</a:t>
            </a:r>
          </a:p>
        </p:txBody>
      </p:sp>
      <p:pic>
        <p:nvPicPr>
          <p:cNvPr id="15" name="EIA Logo" descr="EILOGO"/>
          <p:cNvPicPr>
            <a:picLocks noChangeAspect="1" noChangeArrowheads="1"/>
          </p:cNvPicPr>
          <p:nvPr/>
        </p:nvPicPr>
        <p:blipFill>
          <a:blip r:embed="rId3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95" y="1805796"/>
            <a:ext cx="7766320" cy="46725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5855" y="1124700"/>
            <a:ext cx="4339765" cy="701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u="sng" baseline="0" dirty="0" smtClean="0">
                <a:solidFill>
                  <a:srgbClr val="0000EA"/>
                </a:solidFill>
              </a:rPr>
              <a:t>Site </a:t>
            </a:r>
            <a:r>
              <a:rPr lang="en-US" u="sng" baseline="0" dirty="0">
                <a:solidFill>
                  <a:srgbClr val="0000EA"/>
                </a:solidFill>
              </a:rPr>
              <a:t>Improvements:</a:t>
            </a:r>
          </a:p>
          <a:p>
            <a:pPr algn="l"/>
            <a:endParaRPr lang="en-US" sz="500" b="0" baseline="0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050" b="0" baseline="0" dirty="0" smtClean="0">
                <a:solidFill>
                  <a:schemeClr val="bg2">
                    <a:lumMod val="50000"/>
                  </a:schemeClr>
                </a:solidFill>
              </a:rPr>
              <a:t>Existing site accommodates the new additions.</a:t>
            </a:r>
            <a:endParaRPr lang="en-US" sz="1050" b="0" i="1" baseline="0" dirty="0" smtClean="0">
              <a:solidFill>
                <a:schemeClr val="bg2">
                  <a:lumMod val="50000"/>
                </a:schemeClr>
              </a:solidFill>
            </a:endParaRPr>
          </a:p>
          <a:p>
            <a:pPr lvl="2" algn="l">
              <a:lnSpc>
                <a:spcPct val="105000"/>
              </a:lnSpc>
            </a:pPr>
            <a:endParaRPr lang="en-US" sz="1050" b="0" i="1" baseline="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46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38" name="Rectangle 9"/>
          <p:cNvSpPr>
            <a:spLocks noChangeArrowheads="1"/>
          </p:cNvSpPr>
          <p:nvPr/>
        </p:nvSpPr>
        <p:spPr bwMode="auto">
          <a:xfrm rot="16200000">
            <a:off x="1591323" y="-697053"/>
            <a:ext cx="5961352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27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>
                <a:solidFill>
                  <a:srgbClr val="0000EA"/>
                </a:solidFill>
              </a:rPr>
              <a:t>Chestnut Ridge </a:t>
            </a:r>
            <a:r>
              <a:rPr lang="en-US" sz="2000" baseline="0" dirty="0" smtClean="0">
                <a:solidFill>
                  <a:srgbClr val="0000EA"/>
                </a:solidFill>
              </a:rPr>
              <a:t>Middle School / DAO</a:t>
            </a:r>
            <a:endParaRPr lang="en-US" sz="2000" baseline="0" dirty="0">
              <a:solidFill>
                <a:srgbClr val="0000EA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Option 4 - Status Quo</a:t>
            </a:r>
            <a:endParaRPr lang="en-US" sz="1600" baseline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5" name="EIA Logo" descr="EILOGO"/>
          <p:cNvPicPr>
            <a:picLocks noChangeAspect="1" noChangeArrowheads="1"/>
          </p:cNvPicPr>
          <p:nvPr/>
        </p:nvPicPr>
        <p:blipFill>
          <a:blip r:embed="rId3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30"/>
          <p:cNvSpPr txBox="1">
            <a:spLocks noChangeArrowheads="1"/>
          </p:cNvSpPr>
          <p:nvPr/>
        </p:nvSpPr>
        <p:spPr bwMode="auto">
          <a:xfrm>
            <a:off x="5340100" y="894270"/>
            <a:ext cx="3673014" cy="779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2400" baseline="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Grades</a:t>
            </a:r>
            <a:r>
              <a:rPr lang="en-US" sz="3600" baseline="0" dirty="0" smtClean="0">
                <a:solidFill>
                  <a:srgbClr val="7B1F1F"/>
                </a:solidFill>
                <a:latin typeface="+mn-lt"/>
              </a:rPr>
              <a:t> </a:t>
            </a:r>
            <a:r>
              <a:rPr lang="en-US" sz="4400" baseline="0" dirty="0" smtClean="0">
                <a:solidFill>
                  <a:srgbClr val="B7B7FF"/>
                </a:solidFill>
              </a:rPr>
              <a:t>3-7</a:t>
            </a:r>
            <a:endParaRPr lang="en-US" sz="4400" baseline="0" dirty="0">
              <a:solidFill>
                <a:srgbClr val="B7B7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57" y="2507763"/>
            <a:ext cx="7869558" cy="41472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43875" y="1451355"/>
            <a:ext cx="930436" cy="120409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5854" y="1124700"/>
            <a:ext cx="3802096" cy="1327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u="sng" baseline="0" dirty="0" smtClean="0">
                <a:solidFill>
                  <a:srgbClr val="0000EA"/>
                </a:solidFill>
                <a:latin typeface="+mn-lt"/>
              </a:rPr>
              <a:t>Educational Program Improvements:</a:t>
            </a:r>
          </a:p>
          <a:p>
            <a:pPr algn="l">
              <a:lnSpc>
                <a:spcPct val="105000"/>
              </a:lnSpc>
            </a:pPr>
            <a:endParaRPr lang="en-US" sz="400" b="0" baseline="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algn="l">
              <a:lnSpc>
                <a:spcPct val="105000"/>
              </a:lnSpc>
            </a:pPr>
            <a:r>
              <a:rPr lang="en-US" sz="11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Added: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1 Special Education S.G.I.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2 S.G.I.s (Divided Classroom)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1 Alternative Education Classroom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Enlarged Cafeteria Area</a:t>
            </a:r>
            <a:endParaRPr lang="en-US" sz="1050" b="0" baseline="0" dirty="0" smtClean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marL="631825" lvl="1" indent="-228600" algn="l">
              <a:lnSpc>
                <a:spcPct val="105000"/>
              </a:lnSpc>
              <a:buFont typeface="Wingdings" panose="05000000000000000000" pitchFamily="2" charset="2"/>
              <a:buChar char="ü"/>
            </a:pPr>
            <a:endParaRPr lang="en-US" sz="600" b="0" i="1" baseline="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34580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 rot="16200000">
            <a:off x="1573129" y="-711975"/>
            <a:ext cx="5995953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087888" y="2392065"/>
            <a:ext cx="2496325" cy="576075"/>
          </a:xfrm>
          <a:prstGeom prst="rect">
            <a:avLst/>
          </a:prstGeom>
          <a:solidFill>
            <a:srgbClr val="E1EB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sp>
        <p:nvSpPr>
          <p:cNvPr id="9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>
                <a:solidFill>
                  <a:srgbClr val="0000EA"/>
                </a:solidFill>
              </a:rPr>
              <a:t>Chestnut Ridge SD Feasibility Study</a:t>
            </a:r>
          </a:p>
          <a:p>
            <a:pPr>
              <a:lnSpc>
                <a:spcPct val="110000"/>
              </a:lnSpc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Demographic Exploration – Population &amp; Housing</a:t>
            </a:r>
            <a:endParaRPr lang="en-US" sz="1600" baseline="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4" name="EIA Logo" descr="EILOGO"/>
          <p:cNvPicPr>
            <a:picLocks noChangeAspect="1" noChangeArrowheads="1"/>
          </p:cNvPicPr>
          <p:nvPr/>
        </p:nvPicPr>
        <p:blipFill>
          <a:blip r:embed="rId3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 bwMode="auto">
          <a:xfrm>
            <a:off x="1087888" y="3966670"/>
            <a:ext cx="2496325" cy="576075"/>
          </a:xfrm>
          <a:prstGeom prst="rect">
            <a:avLst/>
          </a:prstGeom>
          <a:solidFill>
            <a:srgbClr val="E1EB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087888" y="5800625"/>
            <a:ext cx="2496325" cy="576075"/>
          </a:xfrm>
          <a:prstGeom prst="rect">
            <a:avLst/>
          </a:prstGeom>
          <a:solidFill>
            <a:srgbClr val="E1EB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1290" y="1573640"/>
            <a:ext cx="3189420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0" baseline="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2000 - 2010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400" b="0" baseline="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Loss of Population</a:t>
            </a:r>
          </a:p>
          <a:p>
            <a:pPr algn="l">
              <a:spcBef>
                <a:spcPts val="600"/>
              </a:spcBef>
            </a:pPr>
            <a:r>
              <a:rPr lang="en-US" sz="2400" b="0" baseline="0" dirty="0" smtClean="0">
                <a:solidFill>
                  <a:srgbClr val="0000EA"/>
                </a:solidFill>
                <a:latin typeface="+mj-lt"/>
              </a:rPr>
              <a:t>              - </a:t>
            </a:r>
            <a:r>
              <a:rPr lang="en-US" sz="3200" baseline="0" dirty="0" smtClean="0">
                <a:solidFill>
                  <a:srgbClr val="0000EA"/>
                </a:solidFill>
                <a:latin typeface="+mj-lt"/>
              </a:rPr>
              <a:t>39</a:t>
            </a:r>
          </a:p>
          <a:p>
            <a:pPr algn="l"/>
            <a:endParaRPr lang="en-US" sz="1800" b="0" baseline="0" dirty="0" smtClean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algn="l"/>
            <a:r>
              <a:rPr lang="en-US" sz="2400" b="0" baseline="0" dirty="0" smtClean="0">
                <a:solidFill>
                  <a:schemeClr val="bg2">
                    <a:lumMod val="50000"/>
                  </a:schemeClr>
                </a:solidFill>
              </a:rPr>
              <a:t>2010 </a:t>
            </a:r>
            <a:r>
              <a:rPr lang="en-US" sz="2400" b="0" baseline="0" dirty="0">
                <a:solidFill>
                  <a:schemeClr val="bg2">
                    <a:lumMod val="50000"/>
                  </a:schemeClr>
                </a:solidFill>
              </a:rPr>
              <a:t>- 2017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400" b="0" baseline="0" dirty="0" smtClean="0">
                <a:solidFill>
                  <a:schemeClr val="bg2">
                    <a:lumMod val="50000"/>
                  </a:schemeClr>
                </a:solidFill>
              </a:rPr>
              <a:t>Loss </a:t>
            </a:r>
            <a:r>
              <a:rPr lang="en-US" sz="2400" b="0" baseline="0" dirty="0">
                <a:solidFill>
                  <a:schemeClr val="bg2">
                    <a:lumMod val="50000"/>
                  </a:schemeClr>
                </a:solidFill>
              </a:rPr>
              <a:t>of Population</a:t>
            </a:r>
          </a:p>
          <a:p>
            <a:pPr algn="l">
              <a:spcBef>
                <a:spcPts val="600"/>
              </a:spcBef>
            </a:pPr>
            <a:r>
              <a:rPr lang="en-US" sz="1800" b="0" baseline="0" dirty="0">
                <a:solidFill>
                  <a:srgbClr val="0000EA"/>
                </a:solidFill>
              </a:rPr>
              <a:t>            </a:t>
            </a:r>
            <a:r>
              <a:rPr lang="en-US" sz="1800" b="0" baseline="0" dirty="0" smtClean="0">
                <a:solidFill>
                  <a:srgbClr val="0000EA"/>
                </a:solidFill>
              </a:rPr>
              <a:t>    </a:t>
            </a:r>
            <a:r>
              <a:rPr lang="en-US" sz="2400" b="0" baseline="0" dirty="0">
                <a:solidFill>
                  <a:srgbClr val="0000EA"/>
                </a:solidFill>
              </a:rPr>
              <a:t>-</a:t>
            </a:r>
            <a:r>
              <a:rPr lang="en-US" sz="2400" b="0" baseline="0" dirty="0" smtClean="0">
                <a:solidFill>
                  <a:srgbClr val="0000EA"/>
                </a:solidFill>
              </a:rPr>
              <a:t> </a:t>
            </a:r>
            <a:r>
              <a:rPr lang="en-US" sz="3200" baseline="0" dirty="0" smtClean="0">
                <a:solidFill>
                  <a:srgbClr val="0000EA"/>
                </a:solidFill>
              </a:rPr>
              <a:t>171</a:t>
            </a:r>
            <a:endParaRPr lang="en-US" sz="3200" baseline="0" dirty="0">
              <a:solidFill>
                <a:srgbClr val="0000EA"/>
              </a:solidFill>
            </a:endParaRPr>
          </a:p>
          <a:p>
            <a:pPr algn="l"/>
            <a:endParaRPr lang="en-US" sz="1800" b="0" baseline="0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l"/>
            <a:endParaRPr lang="en-US" sz="1800" b="0" baseline="0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l"/>
            <a:r>
              <a:rPr lang="en-US" sz="2400" b="0" baseline="0" dirty="0" smtClean="0">
                <a:solidFill>
                  <a:schemeClr val="bg2">
                    <a:lumMod val="50000"/>
                  </a:schemeClr>
                </a:solidFill>
              </a:rPr>
              <a:t>2000 </a:t>
            </a:r>
            <a:r>
              <a:rPr lang="en-US" sz="2400" b="0" baseline="0" dirty="0">
                <a:solidFill>
                  <a:schemeClr val="bg2">
                    <a:lumMod val="50000"/>
                  </a:schemeClr>
                </a:solidFill>
              </a:rPr>
              <a:t>- 2017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400" b="0" baseline="0" dirty="0" smtClean="0">
                <a:solidFill>
                  <a:schemeClr val="bg2">
                    <a:lumMod val="50000"/>
                  </a:schemeClr>
                </a:solidFill>
              </a:rPr>
              <a:t>Loss </a:t>
            </a:r>
            <a:r>
              <a:rPr lang="en-US" sz="2400" b="0" baseline="0" dirty="0">
                <a:solidFill>
                  <a:schemeClr val="bg2">
                    <a:lumMod val="50000"/>
                  </a:schemeClr>
                </a:solidFill>
              </a:rPr>
              <a:t>of Population</a:t>
            </a:r>
          </a:p>
          <a:p>
            <a:pPr algn="l">
              <a:spcBef>
                <a:spcPts val="600"/>
              </a:spcBef>
            </a:pPr>
            <a:r>
              <a:rPr lang="en-US" sz="1800" b="0" baseline="0" dirty="0">
                <a:solidFill>
                  <a:srgbClr val="0000EA"/>
                </a:solidFill>
              </a:rPr>
              <a:t>            </a:t>
            </a:r>
            <a:r>
              <a:rPr lang="en-US" sz="1800" b="0" baseline="0" dirty="0" smtClean="0">
                <a:solidFill>
                  <a:srgbClr val="0000EA"/>
                </a:solidFill>
              </a:rPr>
              <a:t>    </a:t>
            </a:r>
            <a:r>
              <a:rPr lang="en-US" sz="2400" b="0" baseline="0" dirty="0" smtClean="0">
                <a:solidFill>
                  <a:srgbClr val="0000EA"/>
                </a:solidFill>
              </a:rPr>
              <a:t>- </a:t>
            </a:r>
            <a:r>
              <a:rPr lang="en-US" sz="3200" baseline="0" dirty="0" smtClean="0">
                <a:solidFill>
                  <a:srgbClr val="0000EA"/>
                </a:solidFill>
              </a:rPr>
              <a:t>245</a:t>
            </a:r>
            <a:endParaRPr lang="en-US" sz="1400" b="0" baseline="0" dirty="0" smtClean="0">
              <a:solidFill>
                <a:srgbClr val="0000EA"/>
              </a:solidFill>
              <a:latin typeface="+mj-lt"/>
            </a:endParaRPr>
          </a:p>
          <a:p>
            <a:pPr algn="l"/>
            <a:endParaRPr lang="en-US" baseline="0" dirty="0" smtClean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6005533" y="2392065"/>
            <a:ext cx="2496325" cy="576075"/>
          </a:xfrm>
          <a:prstGeom prst="rect">
            <a:avLst/>
          </a:prstGeom>
          <a:solidFill>
            <a:srgbClr val="E1EB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005533" y="3966670"/>
            <a:ext cx="2496325" cy="576075"/>
          </a:xfrm>
          <a:prstGeom prst="rect">
            <a:avLst/>
          </a:prstGeom>
          <a:solidFill>
            <a:srgbClr val="E1EB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005533" y="5800625"/>
            <a:ext cx="2496325" cy="576075"/>
          </a:xfrm>
          <a:prstGeom prst="rect">
            <a:avLst/>
          </a:prstGeom>
          <a:solidFill>
            <a:srgbClr val="E1EB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08935" y="1573640"/>
            <a:ext cx="3189420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0" baseline="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2000 - 2010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400" b="0" baseline="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Loss of Housing</a:t>
            </a:r>
          </a:p>
          <a:p>
            <a:pPr algn="l">
              <a:spcBef>
                <a:spcPts val="600"/>
              </a:spcBef>
            </a:pPr>
            <a:r>
              <a:rPr lang="en-US" sz="2400" b="0" baseline="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            </a:t>
            </a:r>
            <a:r>
              <a:rPr lang="en-US" sz="2400" b="0" baseline="0" dirty="0" smtClean="0">
                <a:solidFill>
                  <a:srgbClr val="0000EA"/>
                </a:solidFill>
                <a:latin typeface="+mj-lt"/>
              </a:rPr>
              <a:t>- </a:t>
            </a:r>
            <a:r>
              <a:rPr lang="en-US" sz="3200" baseline="0" dirty="0" smtClean="0">
                <a:solidFill>
                  <a:srgbClr val="0000EA"/>
                </a:solidFill>
                <a:latin typeface="+mj-lt"/>
              </a:rPr>
              <a:t>98</a:t>
            </a:r>
          </a:p>
          <a:p>
            <a:pPr algn="l"/>
            <a:endParaRPr lang="en-US" sz="1800" b="0" baseline="0" dirty="0" smtClean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algn="l"/>
            <a:r>
              <a:rPr lang="en-US" sz="2400" b="0" baseline="0" dirty="0" smtClean="0">
                <a:solidFill>
                  <a:schemeClr val="bg2">
                    <a:lumMod val="50000"/>
                  </a:schemeClr>
                </a:solidFill>
              </a:rPr>
              <a:t>2010 </a:t>
            </a:r>
            <a:r>
              <a:rPr lang="en-US" sz="2400" b="0" baseline="0" dirty="0">
                <a:solidFill>
                  <a:schemeClr val="bg2">
                    <a:lumMod val="50000"/>
                  </a:schemeClr>
                </a:solidFill>
              </a:rPr>
              <a:t>- 2017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400" b="0" baseline="0" dirty="0">
                <a:solidFill>
                  <a:schemeClr val="bg2">
                    <a:lumMod val="50000"/>
                  </a:schemeClr>
                </a:solidFill>
              </a:rPr>
              <a:t>Gain of </a:t>
            </a:r>
            <a:r>
              <a:rPr lang="en-US" sz="2400" b="0" baseline="0" dirty="0" smtClean="0">
                <a:solidFill>
                  <a:schemeClr val="bg2">
                    <a:lumMod val="50000"/>
                  </a:schemeClr>
                </a:solidFill>
              </a:rPr>
              <a:t>Housing</a:t>
            </a:r>
            <a:endParaRPr lang="en-US" sz="2400" b="0" baseline="0" dirty="0">
              <a:solidFill>
                <a:schemeClr val="bg2">
                  <a:lumMod val="50000"/>
                </a:schemeClr>
              </a:solidFill>
            </a:endParaRPr>
          </a:p>
          <a:p>
            <a:pPr algn="l">
              <a:spcBef>
                <a:spcPts val="600"/>
              </a:spcBef>
            </a:pPr>
            <a:r>
              <a:rPr lang="en-US" sz="1800" b="0" baseline="0" dirty="0">
                <a:solidFill>
                  <a:schemeClr val="bg2">
                    <a:lumMod val="50000"/>
                  </a:schemeClr>
                </a:solidFill>
              </a:rPr>
              <a:t>            </a:t>
            </a:r>
            <a:r>
              <a:rPr lang="en-US" sz="1800" b="0" baseline="0" dirty="0" smtClean="0">
                <a:solidFill>
                  <a:schemeClr val="bg2">
                    <a:lumMod val="50000"/>
                  </a:schemeClr>
                </a:solidFill>
              </a:rPr>
              <a:t>  </a:t>
            </a:r>
            <a:r>
              <a:rPr lang="en-US" sz="1800" b="0" baseline="0" dirty="0" smtClean="0">
                <a:solidFill>
                  <a:srgbClr val="0000EA"/>
                </a:solidFill>
              </a:rPr>
              <a:t>  </a:t>
            </a:r>
            <a:r>
              <a:rPr lang="en-US" sz="2400" b="0" baseline="0" dirty="0" smtClean="0">
                <a:solidFill>
                  <a:srgbClr val="0000EA"/>
                </a:solidFill>
              </a:rPr>
              <a:t>+ </a:t>
            </a:r>
            <a:r>
              <a:rPr lang="en-US" sz="3200" baseline="0" dirty="0" smtClean="0">
                <a:solidFill>
                  <a:srgbClr val="0000EA"/>
                </a:solidFill>
              </a:rPr>
              <a:t>133</a:t>
            </a:r>
            <a:endParaRPr lang="en-US" sz="3200" baseline="0" dirty="0">
              <a:solidFill>
                <a:srgbClr val="0000EA"/>
              </a:solidFill>
            </a:endParaRPr>
          </a:p>
          <a:p>
            <a:pPr algn="l"/>
            <a:endParaRPr lang="en-US" sz="900" b="0" baseline="0" dirty="0">
              <a:solidFill>
                <a:schemeClr val="bg2">
                  <a:lumMod val="50000"/>
                </a:schemeClr>
              </a:solidFill>
            </a:endParaRPr>
          </a:p>
          <a:p>
            <a:pPr algn="l"/>
            <a:endParaRPr lang="en-US" sz="900" b="0" baseline="0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l"/>
            <a:endParaRPr lang="en-US" sz="900" b="0" baseline="0" dirty="0">
              <a:solidFill>
                <a:schemeClr val="bg2">
                  <a:lumMod val="50000"/>
                </a:schemeClr>
              </a:solidFill>
            </a:endParaRPr>
          </a:p>
          <a:p>
            <a:pPr algn="l"/>
            <a:endParaRPr lang="en-US" sz="900" b="0" baseline="0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l"/>
            <a:r>
              <a:rPr lang="en-US" sz="2400" b="0" baseline="0" dirty="0" smtClean="0">
                <a:solidFill>
                  <a:schemeClr val="bg2">
                    <a:lumMod val="50000"/>
                  </a:schemeClr>
                </a:solidFill>
              </a:rPr>
              <a:t>2000 </a:t>
            </a:r>
            <a:r>
              <a:rPr lang="en-US" sz="2400" b="0" baseline="0" dirty="0">
                <a:solidFill>
                  <a:schemeClr val="bg2">
                    <a:lumMod val="50000"/>
                  </a:schemeClr>
                </a:solidFill>
              </a:rPr>
              <a:t>- 2017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400" b="0" baseline="0" dirty="0">
                <a:solidFill>
                  <a:schemeClr val="bg2">
                    <a:lumMod val="50000"/>
                  </a:schemeClr>
                </a:solidFill>
              </a:rPr>
              <a:t>Gain of </a:t>
            </a:r>
            <a:r>
              <a:rPr lang="en-US" sz="2400" b="0" baseline="0" dirty="0" smtClean="0">
                <a:solidFill>
                  <a:schemeClr val="bg2">
                    <a:lumMod val="50000"/>
                  </a:schemeClr>
                </a:solidFill>
              </a:rPr>
              <a:t>Housing</a:t>
            </a:r>
            <a:endParaRPr lang="en-US" sz="2400" b="0" baseline="0" dirty="0">
              <a:solidFill>
                <a:schemeClr val="bg2">
                  <a:lumMod val="50000"/>
                </a:schemeClr>
              </a:solidFill>
            </a:endParaRPr>
          </a:p>
          <a:p>
            <a:pPr algn="l">
              <a:spcBef>
                <a:spcPts val="600"/>
              </a:spcBef>
            </a:pPr>
            <a:r>
              <a:rPr lang="en-US" sz="1800" b="0" baseline="0" dirty="0">
                <a:solidFill>
                  <a:srgbClr val="7B1F1F"/>
                </a:solidFill>
              </a:rPr>
              <a:t>            </a:t>
            </a:r>
            <a:r>
              <a:rPr lang="en-US" sz="1800" b="0" baseline="0" dirty="0" smtClean="0">
                <a:solidFill>
                  <a:srgbClr val="7B1F1F"/>
                </a:solidFill>
              </a:rPr>
              <a:t>     </a:t>
            </a:r>
            <a:r>
              <a:rPr lang="en-US" sz="2400" b="0" baseline="0" dirty="0" smtClean="0">
                <a:solidFill>
                  <a:srgbClr val="0000EA"/>
                </a:solidFill>
              </a:rPr>
              <a:t>+ </a:t>
            </a:r>
            <a:r>
              <a:rPr lang="en-US" sz="3200" baseline="0" dirty="0" smtClean="0">
                <a:solidFill>
                  <a:srgbClr val="0000EA"/>
                </a:solidFill>
              </a:rPr>
              <a:t>35</a:t>
            </a:r>
            <a:endParaRPr lang="en-US" sz="1400" b="0" baseline="0" dirty="0" smtClean="0">
              <a:solidFill>
                <a:srgbClr val="0000EA"/>
              </a:solidFill>
              <a:latin typeface="+mj-lt"/>
            </a:endParaRPr>
          </a:p>
          <a:p>
            <a:pPr algn="l"/>
            <a:endParaRPr lang="en-US" baseline="0" dirty="0" smtClean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2" name="Right Arrow 1"/>
          <p:cNvSpPr/>
          <p:nvPr/>
        </p:nvSpPr>
        <p:spPr bwMode="auto">
          <a:xfrm>
            <a:off x="4312273" y="2355985"/>
            <a:ext cx="828497" cy="71072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1EBFF"/>
          </a:solidFill>
          <a:ln w="38100" cap="flat" cmpd="sng" algn="ctr">
            <a:solidFill>
              <a:srgbClr val="0000E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sp>
        <p:nvSpPr>
          <p:cNvPr id="23" name="Right Arrow 22"/>
          <p:cNvSpPr/>
          <p:nvPr/>
        </p:nvSpPr>
        <p:spPr bwMode="auto">
          <a:xfrm>
            <a:off x="4312274" y="3897762"/>
            <a:ext cx="828497" cy="71072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1EBFF"/>
          </a:solidFill>
          <a:ln w="38100" cap="flat" cmpd="sng" algn="ctr">
            <a:solidFill>
              <a:srgbClr val="0000E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sp>
        <p:nvSpPr>
          <p:cNvPr id="24" name="Right Arrow 23"/>
          <p:cNvSpPr/>
          <p:nvPr/>
        </p:nvSpPr>
        <p:spPr bwMode="auto">
          <a:xfrm>
            <a:off x="4312274" y="5733300"/>
            <a:ext cx="828497" cy="71072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1EBFF"/>
          </a:solidFill>
          <a:ln w="38100" cap="flat" cmpd="sng" algn="ctr">
            <a:solidFill>
              <a:srgbClr val="0000E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717147" y="4888390"/>
            <a:ext cx="7810568" cy="0"/>
          </a:xfrm>
          <a:prstGeom prst="line">
            <a:avLst/>
          </a:prstGeom>
          <a:ln w="38100">
            <a:solidFill>
              <a:srgbClr val="0000EA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63618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38" name="Rectangle 9"/>
          <p:cNvSpPr>
            <a:spLocks noChangeArrowheads="1"/>
          </p:cNvSpPr>
          <p:nvPr/>
        </p:nvSpPr>
        <p:spPr bwMode="auto">
          <a:xfrm rot="16200000">
            <a:off x="1591323" y="-697053"/>
            <a:ext cx="5961352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27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>
                <a:solidFill>
                  <a:srgbClr val="0000EA"/>
                </a:solidFill>
              </a:rPr>
              <a:t>Chestnut Ridge Senior High School</a:t>
            </a:r>
          </a:p>
          <a:p>
            <a:pPr>
              <a:lnSpc>
                <a:spcPct val="110000"/>
              </a:lnSpc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Option </a:t>
            </a:r>
            <a:r>
              <a:rPr lang="en-US" sz="1600" baseline="0" dirty="0">
                <a:solidFill>
                  <a:schemeClr val="bg2">
                    <a:lumMod val="50000"/>
                  </a:schemeClr>
                </a:solidFill>
              </a:rPr>
              <a:t>4 - Status Quo</a:t>
            </a:r>
          </a:p>
        </p:txBody>
      </p:sp>
      <p:pic>
        <p:nvPicPr>
          <p:cNvPr id="15" name="EIA Logo" descr="EILOGO"/>
          <p:cNvPicPr>
            <a:picLocks noChangeAspect="1" noChangeArrowheads="1"/>
          </p:cNvPicPr>
          <p:nvPr/>
        </p:nvPicPr>
        <p:blipFill>
          <a:blip r:embed="rId3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3" r="15251" b="5990"/>
          <a:stretch/>
        </p:blipFill>
        <p:spPr>
          <a:xfrm>
            <a:off x="1653220" y="1150649"/>
            <a:ext cx="6528850" cy="56021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5855" y="1124700"/>
            <a:ext cx="2189085" cy="87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u="sng" baseline="0" dirty="0" smtClean="0">
                <a:solidFill>
                  <a:srgbClr val="0000EA"/>
                </a:solidFill>
              </a:rPr>
              <a:t>Site </a:t>
            </a:r>
            <a:r>
              <a:rPr lang="en-US" u="sng" baseline="0" dirty="0">
                <a:solidFill>
                  <a:srgbClr val="0000EA"/>
                </a:solidFill>
              </a:rPr>
              <a:t>Improvements:</a:t>
            </a:r>
          </a:p>
          <a:p>
            <a:pPr algn="l"/>
            <a:endParaRPr lang="en-US" sz="500" b="0" baseline="0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050" b="0" baseline="0" dirty="0" smtClean="0">
                <a:solidFill>
                  <a:schemeClr val="bg2">
                    <a:lumMod val="50000"/>
                  </a:schemeClr>
                </a:solidFill>
              </a:rPr>
              <a:t>Existing site accommodates the new additions.</a:t>
            </a:r>
            <a:endParaRPr lang="en-US" sz="1050" b="0" i="1" baseline="0" dirty="0" smtClean="0">
              <a:solidFill>
                <a:schemeClr val="bg2">
                  <a:lumMod val="50000"/>
                </a:schemeClr>
              </a:solidFill>
            </a:endParaRPr>
          </a:p>
          <a:p>
            <a:pPr lvl="2" algn="l">
              <a:lnSpc>
                <a:spcPct val="105000"/>
              </a:lnSpc>
            </a:pPr>
            <a:endParaRPr lang="en-US" sz="1050" b="0" i="1" baseline="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8537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38" name="Rectangle 9"/>
          <p:cNvSpPr>
            <a:spLocks noChangeArrowheads="1"/>
          </p:cNvSpPr>
          <p:nvPr/>
        </p:nvSpPr>
        <p:spPr bwMode="auto">
          <a:xfrm rot="16200000">
            <a:off x="1591323" y="-697053"/>
            <a:ext cx="5961352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732" b="2734"/>
          <a:stretch/>
        </p:blipFill>
        <p:spPr>
          <a:xfrm>
            <a:off x="232235" y="2854770"/>
            <a:ext cx="4867966" cy="3701690"/>
          </a:xfrm>
          <a:prstGeom prst="rect">
            <a:avLst/>
          </a:prstGeom>
        </p:spPr>
      </p:pic>
      <p:sp>
        <p:nvSpPr>
          <p:cNvPr id="27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>
                <a:solidFill>
                  <a:srgbClr val="0000EA"/>
                </a:solidFill>
              </a:rPr>
              <a:t>Chestnut Ridge </a:t>
            </a:r>
            <a:r>
              <a:rPr lang="en-US" sz="2000" baseline="0" dirty="0" smtClean="0">
                <a:solidFill>
                  <a:srgbClr val="0000EA"/>
                </a:solidFill>
              </a:rPr>
              <a:t>Senior High School</a:t>
            </a:r>
            <a:endParaRPr lang="en-US" sz="2000" baseline="0" dirty="0">
              <a:solidFill>
                <a:srgbClr val="0000EA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Option 4 - Status Quo</a:t>
            </a:r>
            <a:endParaRPr lang="en-US" sz="1600" baseline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5" name="EIA Logo" descr="EILOGO"/>
          <p:cNvPicPr>
            <a:picLocks noChangeAspect="1" noChangeArrowheads="1"/>
          </p:cNvPicPr>
          <p:nvPr/>
        </p:nvPicPr>
        <p:blipFill>
          <a:blip r:embed="rId4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30"/>
          <p:cNvSpPr txBox="1">
            <a:spLocks noChangeArrowheads="1"/>
          </p:cNvSpPr>
          <p:nvPr/>
        </p:nvSpPr>
        <p:spPr bwMode="auto">
          <a:xfrm>
            <a:off x="5340100" y="894270"/>
            <a:ext cx="3673014" cy="779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2400" baseline="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Grades</a:t>
            </a:r>
            <a:r>
              <a:rPr lang="en-US" sz="3600" baseline="0" dirty="0" smtClean="0">
                <a:solidFill>
                  <a:srgbClr val="7B1F1F"/>
                </a:solidFill>
                <a:latin typeface="+mn-lt"/>
              </a:rPr>
              <a:t> </a:t>
            </a:r>
            <a:r>
              <a:rPr lang="en-US" sz="4400" baseline="0" dirty="0" smtClean="0">
                <a:solidFill>
                  <a:srgbClr val="B7B7FF"/>
                </a:solidFill>
                <a:latin typeface="+mn-lt"/>
              </a:rPr>
              <a:t>8-12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63141" y="6363666"/>
            <a:ext cx="13423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baseline="0" dirty="0" smtClean="0">
                <a:solidFill>
                  <a:schemeClr val="bg2">
                    <a:lumMod val="50000"/>
                  </a:schemeClr>
                </a:solidFill>
                <a:latin typeface="Avenir LT 55 Roman" pitchFamily="2" charset="0"/>
              </a:rPr>
              <a:t>LOWER FLOOR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13830" y="6363666"/>
            <a:ext cx="10803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baseline="0" dirty="0" smtClean="0">
                <a:solidFill>
                  <a:schemeClr val="bg2">
                    <a:lumMod val="50000"/>
                  </a:schemeClr>
                </a:solidFill>
                <a:latin typeface="Avenir LT 55 Roman" pitchFamily="2" charset="0"/>
              </a:rPr>
              <a:t>FIRST FLOOR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1" r="16258"/>
          <a:stretch/>
        </p:blipFill>
        <p:spPr>
          <a:xfrm>
            <a:off x="4681750" y="2854770"/>
            <a:ext cx="4114800" cy="38002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43875" y="1451355"/>
            <a:ext cx="930436" cy="120409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5854" y="1124700"/>
            <a:ext cx="3802096" cy="1505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u="sng" baseline="0" dirty="0" smtClean="0">
                <a:solidFill>
                  <a:srgbClr val="0000EA"/>
                </a:solidFill>
                <a:latin typeface="+mn-lt"/>
              </a:rPr>
              <a:t>Educational Program Improvements:</a:t>
            </a:r>
          </a:p>
          <a:p>
            <a:pPr algn="l">
              <a:lnSpc>
                <a:spcPct val="105000"/>
              </a:lnSpc>
            </a:pPr>
            <a:endParaRPr lang="en-US" sz="400" b="0" baseline="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algn="l">
              <a:lnSpc>
                <a:spcPct val="105000"/>
              </a:lnSpc>
            </a:pPr>
            <a:r>
              <a:rPr lang="en-US" sz="11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Added: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1 8</a:t>
            </a:r>
            <a:r>
              <a:rPr lang="en-US" sz="1100" b="0" baseline="30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th</a:t>
            </a: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 Grade Science Lab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3 Special Education / Learning Support Classrooms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Expanded Cafeteria Area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Cyber Café Area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1 Cardio Room</a:t>
            </a:r>
          </a:p>
          <a:p>
            <a:pPr marL="631825" lvl="1" indent="-228600" algn="l">
              <a:lnSpc>
                <a:spcPct val="105000"/>
              </a:lnSpc>
              <a:buFont typeface="Wingdings" panose="05000000000000000000" pitchFamily="2" charset="2"/>
              <a:buChar char="ü"/>
            </a:pPr>
            <a:endParaRPr lang="en-US" sz="600" b="0" i="1" baseline="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11139" y="1547155"/>
            <a:ext cx="211227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1 Weight Room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1 Wrestling Room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1 Athletic Director’s Office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1 Trainer’s Office</a:t>
            </a:r>
            <a:endParaRPr lang="en-US" sz="1050" b="0" baseline="0" dirty="0" smtClean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marL="631825" lvl="1" indent="-228600" algn="l">
              <a:lnSpc>
                <a:spcPct val="105000"/>
              </a:lnSpc>
              <a:buFont typeface="Wingdings" panose="05000000000000000000" pitchFamily="2" charset="2"/>
              <a:buChar char="ü"/>
            </a:pPr>
            <a:endParaRPr lang="en-US" sz="600" b="0" i="1" baseline="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462880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 rot="16200000">
            <a:off x="1573129" y="-711975"/>
            <a:ext cx="5995953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11660"/>
          <a:stretch/>
        </p:blipFill>
        <p:spPr>
          <a:xfrm>
            <a:off x="934216" y="3051707"/>
            <a:ext cx="8207980" cy="18366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860" y="272315"/>
            <a:ext cx="1198030" cy="1198030"/>
          </a:xfrm>
          <a:prstGeom prst="rect">
            <a:avLst/>
          </a:prstGeom>
        </p:spPr>
      </p:pic>
      <p:sp>
        <p:nvSpPr>
          <p:cNvPr id="9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 smtClean="0">
                <a:solidFill>
                  <a:srgbClr val="0000EA"/>
                </a:solidFill>
              </a:rPr>
              <a:t>Chestnut Ridge SD Feasibility Study</a:t>
            </a:r>
            <a:endParaRPr lang="en-US" sz="2000" baseline="0" dirty="0">
              <a:solidFill>
                <a:srgbClr val="0000EA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Option 1</a:t>
            </a:r>
            <a:endParaRPr lang="en-US" sz="1600" baseline="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4" name="EIA Logo" descr="EILOGO"/>
          <p:cNvPicPr>
            <a:picLocks noChangeAspect="1" noChangeArrowheads="1"/>
          </p:cNvPicPr>
          <p:nvPr/>
        </p:nvPicPr>
        <p:blipFill>
          <a:blip r:embed="rId5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1131643" y="779055"/>
            <a:ext cx="33635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0" baseline="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1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303" y="1286887"/>
            <a:ext cx="1251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aseline="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OPTION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5120" y="2427507"/>
            <a:ext cx="7873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aseline="0" dirty="0">
                <a:latin typeface="+mn-lt"/>
              </a:rPr>
              <a:t>2</a:t>
            </a:r>
            <a:r>
              <a:rPr lang="en-US" sz="1800" baseline="0" dirty="0" smtClean="0">
                <a:latin typeface="+mn-lt"/>
              </a:rPr>
              <a:t> SCHOOLS: PK-4 E.S. @ M.S.; 5-8 M.S. &amp; </a:t>
            </a:r>
            <a:r>
              <a:rPr lang="en-US" sz="1800" baseline="0" dirty="0">
                <a:latin typeface="+mn-lt"/>
              </a:rPr>
              <a:t>9</a:t>
            </a:r>
            <a:r>
              <a:rPr lang="en-US" sz="1800" baseline="0" dirty="0" smtClean="0">
                <a:latin typeface="+mn-lt"/>
              </a:rPr>
              <a:t>-12 H.S. @ H.S.</a:t>
            </a:r>
          </a:p>
        </p:txBody>
      </p:sp>
    </p:spTree>
    <p:extLst>
      <p:ext uri="{BB962C8B-B14F-4D97-AF65-F5344CB8AC3E}">
        <p14:creationId xmlns:p14="http://schemas.microsoft.com/office/powerpoint/2010/main" val="13733973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38" name="Rectangle 9"/>
          <p:cNvSpPr>
            <a:spLocks noChangeArrowheads="1"/>
          </p:cNvSpPr>
          <p:nvPr/>
        </p:nvSpPr>
        <p:spPr bwMode="auto">
          <a:xfrm rot="16200000">
            <a:off x="1591323" y="-697053"/>
            <a:ext cx="5961352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27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>
                <a:solidFill>
                  <a:srgbClr val="0000EA"/>
                </a:solidFill>
              </a:rPr>
              <a:t>PK-4 Elementary School @ M.S.</a:t>
            </a:r>
          </a:p>
          <a:p>
            <a:pPr>
              <a:lnSpc>
                <a:spcPct val="110000"/>
              </a:lnSpc>
            </a:pPr>
            <a:r>
              <a:rPr lang="en-US" sz="1600" baseline="0" dirty="0">
                <a:solidFill>
                  <a:schemeClr val="bg2">
                    <a:lumMod val="50000"/>
                  </a:schemeClr>
                </a:solidFill>
              </a:rPr>
              <a:t>Option 1</a:t>
            </a:r>
          </a:p>
        </p:txBody>
      </p:sp>
      <p:pic>
        <p:nvPicPr>
          <p:cNvPr id="15" name="EIA Logo" descr="EILOGO"/>
          <p:cNvPicPr>
            <a:picLocks noChangeAspect="1" noChangeArrowheads="1"/>
          </p:cNvPicPr>
          <p:nvPr/>
        </p:nvPicPr>
        <p:blipFill>
          <a:blip r:embed="rId3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45" y="1791744"/>
            <a:ext cx="7776060" cy="46889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5855" y="1124700"/>
            <a:ext cx="3341235" cy="701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u="sng" baseline="0" dirty="0" smtClean="0">
                <a:solidFill>
                  <a:srgbClr val="0000EA"/>
                </a:solidFill>
              </a:rPr>
              <a:t>Site </a:t>
            </a:r>
            <a:r>
              <a:rPr lang="en-US" u="sng" baseline="0" dirty="0">
                <a:solidFill>
                  <a:srgbClr val="0000EA"/>
                </a:solidFill>
              </a:rPr>
              <a:t>Improvements:</a:t>
            </a:r>
          </a:p>
          <a:p>
            <a:pPr algn="l"/>
            <a:endParaRPr lang="en-US" sz="500" b="0" baseline="0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050" b="0" baseline="0" dirty="0" smtClean="0">
                <a:solidFill>
                  <a:schemeClr val="bg2">
                    <a:lumMod val="50000"/>
                  </a:schemeClr>
                </a:solidFill>
              </a:rPr>
              <a:t>Existing site accommodates the new additions.</a:t>
            </a:r>
            <a:endParaRPr lang="en-US" sz="1050" b="0" i="1" baseline="0" dirty="0" smtClean="0">
              <a:solidFill>
                <a:schemeClr val="bg2">
                  <a:lumMod val="50000"/>
                </a:schemeClr>
              </a:solidFill>
            </a:endParaRPr>
          </a:p>
          <a:p>
            <a:pPr lvl="2" algn="l">
              <a:lnSpc>
                <a:spcPct val="105000"/>
              </a:lnSpc>
            </a:pPr>
            <a:endParaRPr lang="en-US" sz="1050" b="0" i="1" baseline="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4422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38" name="Rectangle 9"/>
          <p:cNvSpPr>
            <a:spLocks noChangeArrowheads="1"/>
          </p:cNvSpPr>
          <p:nvPr/>
        </p:nvSpPr>
        <p:spPr bwMode="auto">
          <a:xfrm rot="16200000">
            <a:off x="1591323" y="-697053"/>
            <a:ext cx="5961352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00" y="2280962"/>
            <a:ext cx="7788435" cy="4527678"/>
          </a:xfrm>
          <a:prstGeom prst="rect">
            <a:avLst/>
          </a:prstGeom>
        </p:spPr>
      </p:pic>
      <p:sp>
        <p:nvSpPr>
          <p:cNvPr id="27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 smtClean="0">
                <a:solidFill>
                  <a:srgbClr val="0000EA"/>
                </a:solidFill>
              </a:rPr>
              <a:t>PK-4 Elementary School @ M.S.</a:t>
            </a:r>
            <a:endParaRPr lang="en-US" sz="2000" baseline="0" dirty="0">
              <a:solidFill>
                <a:srgbClr val="0000EA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Option 1</a:t>
            </a:r>
            <a:endParaRPr lang="en-US" sz="1600" baseline="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5" name="EIA Logo" descr="EILOGO"/>
          <p:cNvPicPr>
            <a:picLocks noChangeAspect="1" noChangeArrowheads="1"/>
          </p:cNvPicPr>
          <p:nvPr/>
        </p:nvPicPr>
        <p:blipFill>
          <a:blip r:embed="rId4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30"/>
          <p:cNvSpPr txBox="1">
            <a:spLocks noChangeArrowheads="1"/>
          </p:cNvSpPr>
          <p:nvPr/>
        </p:nvSpPr>
        <p:spPr bwMode="auto">
          <a:xfrm>
            <a:off x="5340100" y="894270"/>
            <a:ext cx="3673014" cy="779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2400" baseline="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Grades</a:t>
            </a:r>
            <a:r>
              <a:rPr lang="en-US" sz="3600" baseline="0" dirty="0" smtClean="0">
                <a:solidFill>
                  <a:srgbClr val="7B1F1F"/>
                </a:solidFill>
                <a:latin typeface="+mn-lt"/>
              </a:rPr>
              <a:t> </a:t>
            </a:r>
            <a:r>
              <a:rPr lang="en-US" sz="4400" baseline="0" dirty="0" smtClean="0">
                <a:solidFill>
                  <a:srgbClr val="B7B7FF"/>
                </a:solidFill>
                <a:latin typeface="+mn-lt"/>
              </a:rPr>
              <a:t>PK-4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43875" y="1451355"/>
            <a:ext cx="930436" cy="12040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5854" y="1124700"/>
            <a:ext cx="3802096" cy="2813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u="sng" baseline="0" dirty="0" smtClean="0">
                <a:solidFill>
                  <a:srgbClr val="0000EA"/>
                </a:solidFill>
                <a:latin typeface="+mn-lt"/>
              </a:rPr>
              <a:t>Educational Program Improvements:</a:t>
            </a:r>
          </a:p>
          <a:p>
            <a:pPr algn="l">
              <a:lnSpc>
                <a:spcPct val="105000"/>
              </a:lnSpc>
            </a:pPr>
            <a:endParaRPr lang="en-US" sz="400" b="0" baseline="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algn="l">
              <a:lnSpc>
                <a:spcPct val="105000"/>
              </a:lnSpc>
            </a:pPr>
            <a:r>
              <a:rPr lang="en-US" sz="11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Added: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5 Kindergarten Classrooms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4 Pre-Kindergarten Classrooms (3 &amp; 4 years old)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Expanded Cafeteria Area</a:t>
            </a:r>
          </a:p>
          <a:p>
            <a:pPr algn="l">
              <a:lnSpc>
                <a:spcPct val="105000"/>
              </a:lnSpc>
            </a:pPr>
            <a:endParaRPr lang="en-US" sz="400" baseline="0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l">
              <a:lnSpc>
                <a:spcPct val="105000"/>
              </a:lnSpc>
            </a:pPr>
            <a:r>
              <a:rPr lang="en-US" sz="1100" baseline="0" dirty="0" smtClean="0">
                <a:solidFill>
                  <a:schemeClr val="bg2">
                    <a:lumMod val="50000"/>
                  </a:schemeClr>
                </a:solidFill>
              </a:rPr>
              <a:t>Converted Spaces to Accommodate:</a:t>
            </a:r>
            <a:endParaRPr lang="en-US" sz="1100" baseline="0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</a:rPr>
              <a:t>Chorus Room into L.G.I. (divided)</a:t>
            </a:r>
          </a:p>
          <a:p>
            <a:pPr marL="0" lvl="1" indent="282575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</a:rPr>
              <a:t>1 Alternative Education Classroom</a:t>
            </a:r>
          </a:p>
          <a:p>
            <a:pPr marL="0" lvl="1" indent="282575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</a:rPr>
              <a:t>S.G.I.s &amp; S.E. Classrooms</a:t>
            </a:r>
          </a:p>
          <a:p>
            <a:pPr marL="0" lvl="1" indent="282575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</a:rPr>
              <a:t>Expansion of Administration Suite</a:t>
            </a:r>
          </a:p>
          <a:p>
            <a:pPr marL="0" lvl="1" indent="282575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</a:rPr>
              <a:t>Motor Skills Room &amp; Student Commons</a:t>
            </a:r>
          </a:p>
          <a:p>
            <a:pPr marL="0" lvl="1" indent="282575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</a:rPr>
              <a:t>All grades 1-4 Classrooms</a:t>
            </a:r>
          </a:p>
          <a:p>
            <a:pPr marL="0" lvl="1" indent="282575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</a:rPr>
              <a:t>Band Room remains as Music Room</a:t>
            </a:r>
            <a:endParaRPr lang="en-US" sz="1100" b="0" baseline="0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endParaRPr lang="en-US" sz="1100" b="0" baseline="0" dirty="0" smtClean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marL="631825" lvl="1" indent="-228600" algn="l">
              <a:lnSpc>
                <a:spcPct val="105000"/>
              </a:lnSpc>
              <a:buFont typeface="Wingdings" panose="05000000000000000000" pitchFamily="2" charset="2"/>
              <a:buChar char="ü"/>
            </a:pPr>
            <a:endParaRPr lang="en-US" sz="600" b="0" i="1" baseline="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51341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38" name="Rectangle 9"/>
          <p:cNvSpPr>
            <a:spLocks noChangeArrowheads="1"/>
          </p:cNvSpPr>
          <p:nvPr/>
        </p:nvSpPr>
        <p:spPr bwMode="auto">
          <a:xfrm rot="16200000">
            <a:off x="1591323" y="-697053"/>
            <a:ext cx="5961352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27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>
                <a:solidFill>
                  <a:srgbClr val="0000EA"/>
                </a:solidFill>
              </a:rPr>
              <a:t>5-8 Middle / 9-12 High School @ H.S.</a:t>
            </a:r>
          </a:p>
          <a:p>
            <a:pPr>
              <a:lnSpc>
                <a:spcPct val="110000"/>
              </a:lnSpc>
            </a:pPr>
            <a:r>
              <a:rPr lang="en-US" sz="1600" baseline="0" dirty="0">
                <a:solidFill>
                  <a:schemeClr val="bg2">
                    <a:lumMod val="50000"/>
                  </a:schemeClr>
                </a:solidFill>
              </a:rPr>
              <a:t>Option 1</a:t>
            </a:r>
          </a:p>
        </p:txBody>
      </p:sp>
      <p:pic>
        <p:nvPicPr>
          <p:cNvPr id="15" name="EIA Logo" descr="EILOGO"/>
          <p:cNvPicPr>
            <a:picLocks noChangeAspect="1" noChangeArrowheads="1"/>
          </p:cNvPicPr>
          <p:nvPr/>
        </p:nvPicPr>
        <p:blipFill>
          <a:blip r:embed="rId3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9" r="16819" b="3269"/>
          <a:stretch/>
        </p:blipFill>
        <p:spPr>
          <a:xfrm>
            <a:off x="1538005" y="1009485"/>
            <a:ext cx="6989710" cy="578808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5855" y="1124700"/>
            <a:ext cx="2765160" cy="1945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u="sng" baseline="0" dirty="0" smtClean="0">
                <a:solidFill>
                  <a:srgbClr val="0000EA"/>
                </a:solidFill>
              </a:rPr>
              <a:t>Site </a:t>
            </a:r>
            <a:r>
              <a:rPr lang="en-US" u="sng" baseline="0" dirty="0">
                <a:solidFill>
                  <a:srgbClr val="0000EA"/>
                </a:solidFill>
              </a:rPr>
              <a:t>Improvements:</a:t>
            </a:r>
          </a:p>
          <a:p>
            <a:pPr algn="l"/>
            <a:endParaRPr lang="en-US" sz="500" b="0" baseline="0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050" b="0" baseline="0" dirty="0" smtClean="0">
                <a:solidFill>
                  <a:schemeClr val="bg2">
                    <a:lumMod val="50000"/>
                  </a:schemeClr>
                </a:solidFill>
              </a:rPr>
              <a:t>Demolition of Central ES Building</a:t>
            </a:r>
          </a:p>
          <a:p>
            <a:pPr marL="285750" indent="-285750"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050" b="0" baseline="0" dirty="0" smtClean="0">
                <a:solidFill>
                  <a:schemeClr val="bg2">
                    <a:lumMod val="50000"/>
                  </a:schemeClr>
                </a:solidFill>
              </a:rPr>
              <a:t>New Parking Areas @ Central ES Site</a:t>
            </a:r>
          </a:p>
          <a:p>
            <a:pPr marL="285750" indent="-285750"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050" b="0" baseline="0" dirty="0" smtClean="0">
                <a:solidFill>
                  <a:schemeClr val="bg2">
                    <a:lumMod val="50000"/>
                  </a:schemeClr>
                </a:solidFill>
              </a:rPr>
              <a:t>New Car Drop-Off Loop and Service Drive</a:t>
            </a:r>
          </a:p>
          <a:p>
            <a:pPr marL="285750" indent="-285750"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050" b="0" baseline="0" dirty="0" smtClean="0">
                <a:solidFill>
                  <a:schemeClr val="bg2">
                    <a:lumMod val="50000"/>
                  </a:schemeClr>
                </a:solidFill>
              </a:rPr>
              <a:t>Existing Site accommodates New </a:t>
            </a:r>
            <a:r>
              <a:rPr lang="en-US" sz="1050" b="0" baseline="0" dirty="0">
                <a:solidFill>
                  <a:schemeClr val="bg2">
                    <a:lumMod val="50000"/>
                  </a:schemeClr>
                </a:solidFill>
              </a:rPr>
              <a:t>A</a:t>
            </a:r>
            <a:r>
              <a:rPr lang="en-US" sz="1050" b="0" baseline="0" dirty="0" smtClean="0">
                <a:solidFill>
                  <a:schemeClr val="bg2">
                    <a:lumMod val="50000"/>
                  </a:schemeClr>
                </a:solidFill>
              </a:rPr>
              <a:t>dditions</a:t>
            </a:r>
          </a:p>
          <a:p>
            <a:pPr marL="285750" indent="-285750"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050" b="0" baseline="0" dirty="0" smtClean="0">
                <a:solidFill>
                  <a:schemeClr val="bg2">
                    <a:lumMod val="50000"/>
                  </a:schemeClr>
                </a:solidFill>
              </a:rPr>
              <a:t>Lower HS parking relocated and Service Drive Reconfigured</a:t>
            </a:r>
          </a:p>
          <a:p>
            <a:pPr lvl="2" algn="l">
              <a:lnSpc>
                <a:spcPct val="105000"/>
              </a:lnSpc>
            </a:pPr>
            <a:endParaRPr lang="en-US" sz="1050" b="0" i="1" baseline="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7455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38" name="Rectangle 9"/>
          <p:cNvSpPr>
            <a:spLocks noChangeArrowheads="1"/>
          </p:cNvSpPr>
          <p:nvPr/>
        </p:nvSpPr>
        <p:spPr bwMode="auto">
          <a:xfrm rot="16200000">
            <a:off x="1591323" y="-697053"/>
            <a:ext cx="5961352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27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 smtClean="0">
                <a:solidFill>
                  <a:srgbClr val="0000EA"/>
                </a:solidFill>
              </a:rPr>
              <a:t>5-8 Middle / 9-12 High School @ H.S</a:t>
            </a:r>
            <a:r>
              <a:rPr lang="en-US" sz="2000" baseline="0" dirty="0">
                <a:solidFill>
                  <a:srgbClr val="0000EA"/>
                </a:solidFill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Option 1</a:t>
            </a:r>
            <a:endParaRPr lang="en-US" sz="1600" baseline="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5" name="EIA Logo" descr="EILOGO"/>
          <p:cNvPicPr>
            <a:picLocks noChangeAspect="1" noChangeArrowheads="1"/>
          </p:cNvPicPr>
          <p:nvPr/>
        </p:nvPicPr>
        <p:blipFill>
          <a:blip r:embed="rId3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30"/>
          <p:cNvSpPr txBox="1">
            <a:spLocks noChangeArrowheads="1"/>
          </p:cNvSpPr>
          <p:nvPr/>
        </p:nvSpPr>
        <p:spPr bwMode="auto">
          <a:xfrm>
            <a:off x="5340100" y="894270"/>
            <a:ext cx="3673014" cy="779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2400" baseline="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Grades</a:t>
            </a:r>
            <a:r>
              <a:rPr lang="en-US" sz="3600" baseline="0" dirty="0" smtClean="0">
                <a:solidFill>
                  <a:srgbClr val="7B1F1F"/>
                </a:solidFill>
                <a:latin typeface="+mn-lt"/>
              </a:rPr>
              <a:t> </a:t>
            </a:r>
            <a:r>
              <a:rPr lang="en-US" sz="4400" baseline="0" dirty="0">
                <a:solidFill>
                  <a:srgbClr val="B7B7FF"/>
                </a:solidFill>
                <a:latin typeface="+mn-lt"/>
              </a:rPr>
              <a:t>5</a:t>
            </a:r>
            <a:r>
              <a:rPr lang="en-US" sz="4400" baseline="0" dirty="0" smtClean="0">
                <a:solidFill>
                  <a:srgbClr val="B7B7FF"/>
                </a:solidFill>
                <a:latin typeface="+mn-lt"/>
              </a:rPr>
              <a:t>-12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43875" y="1451355"/>
            <a:ext cx="930436" cy="12040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0" r="7531" b="3830"/>
          <a:stretch/>
        </p:blipFill>
        <p:spPr>
          <a:xfrm>
            <a:off x="40210" y="3313785"/>
            <a:ext cx="4220336" cy="29187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4"/>
          <a:stretch/>
        </p:blipFill>
        <p:spPr>
          <a:xfrm>
            <a:off x="4111141" y="3007566"/>
            <a:ext cx="4992650" cy="382110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382915" y="6462593"/>
            <a:ext cx="13423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aseline="0" dirty="0" smtClean="0">
                <a:solidFill>
                  <a:schemeClr val="bg2">
                    <a:lumMod val="50000"/>
                  </a:schemeClr>
                </a:solidFill>
                <a:latin typeface="Avenir LT 55 Roman" pitchFamily="2" charset="0"/>
              </a:rPr>
              <a:t>LOWER FLOOR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178492" y="6462593"/>
            <a:ext cx="10803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aseline="0" dirty="0" smtClean="0">
                <a:solidFill>
                  <a:schemeClr val="bg2">
                    <a:lumMod val="50000"/>
                  </a:schemeClr>
                </a:solidFill>
                <a:latin typeface="Avenir LT 55 Roman" pitchFamily="2" charset="0"/>
              </a:rPr>
              <a:t>UPPER FLOOR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5854" y="1124700"/>
            <a:ext cx="3802096" cy="3104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u="sng" baseline="0" dirty="0" smtClean="0">
                <a:solidFill>
                  <a:srgbClr val="0000EA"/>
                </a:solidFill>
                <a:latin typeface="+mn-lt"/>
              </a:rPr>
              <a:t>Educational Program Improvements:</a:t>
            </a:r>
          </a:p>
          <a:p>
            <a:pPr algn="l">
              <a:lnSpc>
                <a:spcPct val="105000"/>
              </a:lnSpc>
            </a:pPr>
            <a:endParaRPr lang="en-US" sz="400" b="0" baseline="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algn="l">
              <a:lnSpc>
                <a:spcPct val="105000"/>
              </a:lnSpc>
            </a:pPr>
            <a:r>
              <a:rPr lang="en-US" sz="11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Added: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MS Gym with Locker Rooms, Storage, 2 P.E. Offices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MS Administration Suite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M.S. Art Room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MS Health Classroom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Faculty Room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MS STEM Lab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4 Special Education Classroom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5 Grade 7 Classrooms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1 Grade 8 Classroom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>
                <a:solidFill>
                  <a:schemeClr val="bg2">
                    <a:lumMod val="50000"/>
                  </a:schemeClr>
                </a:solidFill>
              </a:rPr>
              <a:t>5 Grade 6 Classrooms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>
                <a:solidFill>
                  <a:schemeClr val="bg2">
                    <a:lumMod val="50000"/>
                  </a:schemeClr>
                </a:solidFill>
              </a:rPr>
              <a:t>5 Grade 5 Classrooms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>
                <a:solidFill>
                  <a:schemeClr val="bg2">
                    <a:lumMod val="50000"/>
                  </a:schemeClr>
                </a:solidFill>
              </a:rPr>
              <a:t>1 Divided Classroom (2 S.G.I.s)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>
                <a:solidFill>
                  <a:schemeClr val="bg2">
                    <a:lumMod val="50000"/>
                  </a:schemeClr>
                </a:solidFill>
              </a:rPr>
              <a:t>MS Alternative Education Classroom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endParaRPr lang="en-US" sz="1100" b="0" baseline="0" dirty="0" smtClean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marL="631825" lvl="1" indent="-228600" algn="l">
              <a:lnSpc>
                <a:spcPct val="105000"/>
              </a:lnSpc>
              <a:buFont typeface="Wingdings" panose="05000000000000000000" pitchFamily="2" charset="2"/>
              <a:buChar char="ü"/>
            </a:pPr>
            <a:endParaRPr lang="en-US" sz="600" b="0" i="1" baseline="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11138" y="1547155"/>
            <a:ext cx="3216071" cy="1845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Health Classroom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Expanded Cafeteria Area (with Cyber Café)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Wrestling Room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Weight Room</a:t>
            </a:r>
          </a:p>
          <a:p>
            <a:pPr algn="l">
              <a:lnSpc>
                <a:spcPct val="105000"/>
              </a:lnSpc>
            </a:pPr>
            <a:endParaRPr lang="en-US" sz="400" b="0" baseline="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algn="l">
              <a:lnSpc>
                <a:spcPct val="105000"/>
              </a:lnSpc>
            </a:pPr>
            <a:r>
              <a:rPr lang="en-US" sz="1100" baseline="0" dirty="0" smtClean="0">
                <a:solidFill>
                  <a:schemeClr val="bg2">
                    <a:lumMod val="50000"/>
                  </a:schemeClr>
                </a:solidFill>
              </a:rPr>
              <a:t>Converted Space to Accommodate:</a:t>
            </a:r>
            <a:endParaRPr lang="en-US" sz="1100" baseline="0" dirty="0">
              <a:solidFill>
                <a:schemeClr val="bg2">
                  <a:lumMod val="50000"/>
                </a:schemeClr>
              </a:solidFill>
            </a:endParaRPr>
          </a:p>
          <a:p>
            <a:pPr marL="0" lvl="1" indent="282575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</a:rPr>
              <a:t>1 </a:t>
            </a:r>
            <a:r>
              <a:rPr lang="en-US" sz="1100" b="0" baseline="0" dirty="0">
                <a:solidFill>
                  <a:schemeClr val="bg2">
                    <a:lumMod val="50000"/>
                  </a:schemeClr>
                </a:solidFill>
              </a:rPr>
              <a:t>Alternative Education Classroom</a:t>
            </a:r>
          </a:p>
          <a:p>
            <a:pPr marL="0" lvl="1" indent="282575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>
                <a:solidFill>
                  <a:schemeClr val="bg2">
                    <a:lumMod val="50000"/>
                  </a:schemeClr>
                </a:solidFill>
              </a:rPr>
              <a:t>S.G.I.s &amp; S.E. Classrooms</a:t>
            </a:r>
          </a:p>
          <a:p>
            <a:pPr marL="0" lvl="1" indent="282575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>
                <a:solidFill>
                  <a:schemeClr val="bg2">
                    <a:lumMod val="50000"/>
                  </a:schemeClr>
                </a:solidFill>
              </a:rPr>
              <a:t>Expansion of Administration Suite</a:t>
            </a:r>
          </a:p>
          <a:p>
            <a:pPr algn="l">
              <a:lnSpc>
                <a:spcPct val="105000"/>
              </a:lnSpc>
            </a:pPr>
            <a:endParaRPr lang="en-US" sz="1050" b="0" baseline="0" dirty="0" smtClean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marL="631825" lvl="1" indent="-228600" algn="l">
              <a:lnSpc>
                <a:spcPct val="105000"/>
              </a:lnSpc>
              <a:buFont typeface="Wingdings" panose="05000000000000000000" pitchFamily="2" charset="2"/>
              <a:buChar char="ü"/>
            </a:pPr>
            <a:endParaRPr lang="en-US" sz="600" b="0" i="1" baseline="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054897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 rot="16200000">
            <a:off x="1574026" y="-728679"/>
            <a:ext cx="5995953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651" y="395005"/>
            <a:ext cx="1416959" cy="1005477"/>
          </a:xfrm>
          <a:prstGeom prst="rect">
            <a:avLst/>
          </a:prstGeom>
        </p:spPr>
      </p:pic>
      <p:sp>
        <p:nvSpPr>
          <p:cNvPr id="9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 smtClean="0">
                <a:solidFill>
                  <a:srgbClr val="0000EA"/>
                </a:solidFill>
              </a:rPr>
              <a:t>Chestnut Ridge SD </a:t>
            </a:r>
            <a:r>
              <a:rPr lang="en-US" sz="2000" baseline="0" dirty="0">
                <a:solidFill>
                  <a:srgbClr val="0000EA"/>
                </a:solidFill>
              </a:rPr>
              <a:t>Feasibility Study</a:t>
            </a:r>
          </a:p>
          <a:p>
            <a:pPr>
              <a:lnSpc>
                <a:spcPct val="110000"/>
              </a:lnSpc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Option 1 - Cost Summary</a:t>
            </a:r>
            <a:endParaRPr lang="en-US" sz="1600" baseline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4" name="EIA Logo" descr="EILOGO"/>
          <p:cNvPicPr>
            <a:picLocks noChangeAspect="1" noChangeArrowheads="1"/>
          </p:cNvPicPr>
          <p:nvPr/>
        </p:nvPicPr>
        <p:blipFill>
          <a:blip r:embed="rId4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Rectangle 22"/>
          <p:cNvSpPr/>
          <p:nvPr/>
        </p:nvSpPr>
        <p:spPr bwMode="auto">
          <a:xfrm>
            <a:off x="769905" y="1854395"/>
            <a:ext cx="7681000" cy="1348910"/>
          </a:xfrm>
          <a:prstGeom prst="rect">
            <a:avLst/>
          </a:prstGeom>
          <a:solidFill>
            <a:srgbClr val="E1EB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69905" y="3352190"/>
            <a:ext cx="7681000" cy="1348910"/>
          </a:xfrm>
          <a:prstGeom prst="rect">
            <a:avLst/>
          </a:prstGeom>
          <a:solidFill>
            <a:srgbClr val="E1EB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769905" y="4849985"/>
            <a:ext cx="7681000" cy="845345"/>
          </a:xfrm>
          <a:prstGeom prst="rect">
            <a:avLst/>
          </a:prstGeom>
          <a:solidFill>
            <a:srgbClr val="F5F8D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cxnSp>
        <p:nvCxnSpPr>
          <p:cNvPr id="42" name="Straight Connector 41"/>
          <p:cNvCxnSpPr/>
          <p:nvPr/>
        </p:nvCxnSpPr>
        <p:spPr bwMode="auto">
          <a:xfrm>
            <a:off x="769905" y="4811580"/>
            <a:ext cx="7681000" cy="0"/>
          </a:xfrm>
          <a:prstGeom prst="line">
            <a:avLst/>
          </a:prstGeom>
          <a:ln w="76200">
            <a:solidFill>
              <a:srgbClr val="0000EA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872475" y="4901767"/>
            <a:ext cx="7463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800" baseline="0" dirty="0">
              <a:solidFill>
                <a:schemeClr val="bg2">
                  <a:lumMod val="50000"/>
                </a:schemeClr>
              </a:solidFill>
            </a:endParaRPr>
          </a:p>
          <a:p>
            <a:pPr algn="r"/>
            <a:r>
              <a:rPr lang="en-US" sz="2800" b="0" baseline="0" dirty="0" smtClean="0">
                <a:solidFill>
                  <a:srgbClr val="0000EA"/>
                </a:solidFill>
                <a:latin typeface="+mj-lt"/>
              </a:rPr>
              <a:t>Option 1 Total Project Cost: </a:t>
            </a:r>
            <a:r>
              <a:rPr lang="en-US" sz="2800" baseline="0" dirty="0" smtClean="0">
                <a:solidFill>
                  <a:srgbClr val="0000EA"/>
                </a:solidFill>
                <a:latin typeface="+mj-lt"/>
              </a:rPr>
              <a:t>$31,056,000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72475" y="1944582"/>
            <a:ext cx="7463215" cy="1138773"/>
            <a:chOff x="834070" y="1406912"/>
            <a:chExt cx="7463215" cy="1138773"/>
          </a:xfrm>
        </p:grpSpPr>
        <p:sp>
          <p:nvSpPr>
            <p:cNvPr id="22" name="TextBox 21"/>
            <p:cNvSpPr txBox="1"/>
            <p:nvPr/>
          </p:nvSpPr>
          <p:spPr>
            <a:xfrm>
              <a:off x="2330354" y="1406912"/>
              <a:ext cx="5966931" cy="11387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0" baseline="0" dirty="0" smtClean="0">
                  <a:solidFill>
                    <a:schemeClr val="bg2">
                      <a:lumMod val="50000"/>
                    </a:schemeClr>
                  </a:solidFill>
                </a:rPr>
                <a:t>Total Construction Cost</a:t>
              </a:r>
              <a:r>
                <a:rPr lang="en-US" sz="2000" b="0" baseline="0" dirty="0">
                  <a:solidFill>
                    <a:schemeClr val="bg2">
                      <a:lumMod val="50000"/>
                    </a:schemeClr>
                  </a:solidFill>
                </a:rPr>
                <a:t>: </a:t>
              </a:r>
              <a:r>
                <a:rPr lang="en-US" sz="2000" u="sng" baseline="0" dirty="0" smtClean="0">
                  <a:solidFill>
                    <a:schemeClr val="bg2">
                      <a:lumMod val="50000"/>
                    </a:schemeClr>
                  </a:solidFill>
                </a:rPr>
                <a:t>$4,390,500</a:t>
              </a:r>
            </a:p>
            <a:p>
              <a:pPr algn="r"/>
              <a:r>
                <a:rPr lang="en-US" sz="2000" baseline="0" dirty="0" smtClean="0">
                  <a:solidFill>
                    <a:schemeClr val="bg2">
                      <a:lumMod val="50000"/>
                    </a:schemeClr>
                  </a:solidFill>
                </a:rPr>
                <a:t>x 1.25</a:t>
              </a:r>
            </a:p>
            <a:p>
              <a:pPr algn="r"/>
              <a:endParaRPr lang="en-US" sz="800" baseline="0" dirty="0">
                <a:solidFill>
                  <a:schemeClr val="bg2">
                    <a:lumMod val="50000"/>
                  </a:schemeClr>
                </a:solidFill>
              </a:endParaRPr>
            </a:p>
            <a:p>
              <a:pPr algn="r"/>
              <a:r>
                <a:rPr lang="en-US" sz="2000" b="0" baseline="0" dirty="0" smtClean="0">
                  <a:solidFill>
                    <a:srgbClr val="0000EA"/>
                  </a:solidFill>
                  <a:latin typeface="+mj-lt"/>
                </a:rPr>
                <a:t>Total Project Cost: </a:t>
              </a:r>
              <a:r>
                <a:rPr lang="en-US" sz="2000" baseline="0" dirty="0" smtClean="0">
                  <a:solidFill>
                    <a:srgbClr val="0000EA"/>
                  </a:solidFill>
                  <a:latin typeface="+mj-lt"/>
                </a:rPr>
                <a:t>$5,488,000</a:t>
              </a:r>
            </a:p>
          </p:txBody>
        </p:sp>
        <p:cxnSp>
          <p:nvCxnSpPr>
            <p:cNvPr id="24" name="Straight Connector 23"/>
            <p:cNvCxnSpPr/>
            <p:nvPr/>
          </p:nvCxnSpPr>
          <p:spPr bwMode="auto">
            <a:xfrm>
              <a:off x="3727090" y="2127965"/>
              <a:ext cx="4493385" cy="0"/>
            </a:xfrm>
            <a:prstGeom prst="line">
              <a:avLst/>
            </a:prstGeom>
            <a:ln w="38100">
              <a:solidFill>
                <a:srgbClr val="0000EA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834070" y="1547155"/>
              <a:ext cx="235534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3200" baseline="0" dirty="0" smtClean="0">
                  <a:solidFill>
                    <a:schemeClr val="bg2">
                      <a:lumMod val="50000"/>
                    </a:schemeClr>
                  </a:solidFill>
                  <a:latin typeface="+mj-lt"/>
                </a:rPr>
                <a:t>ES</a:t>
              </a:r>
            </a:p>
            <a:p>
              <a:pPr algn="l"/>
              <a:r>
                <a:rPr lang="en-US" sz="2400" baseline="0" dirty="0" smtClean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(Grades PK-4)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72475" y="3467405"/>
            <a:ext cx="7463215" cy="1138773"/>
            <a:chOff x="834070" y="1406912"/>
            <a:chExt cx="7463215" cy="1138773"/>
          </a:xfrm>
        </p:grpSpPr>
        <p:sp>
          <p:nvSpPr>
            <p:cNvPr id="27" name="TextBox 26"/>
            <p:cNvSpPr txBox="1"/>
            <p:nvPr/>
          </p:nvSpPr>
          <p:spPr>
            <a:xfrm>
              <a:off x="2330354" y="1406912"/>
              <a:ext cx="5966931" cy="11387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0" baseline="0" dirty="0" smtClean="0">
                  <a:solidFill>
                    <a:schemeClr val="bg2">
                      <a:lumMod val="50000"/>
                    </a:schemeClr>
                  </a:solidFill>
                </a:rPr>
                <a:t>Total Construction Cost</a:t>
              </a:r>
              <a:r>
                <a:rPr lang="en-US" sz="2000" b="0" baseline="0" dirty="0">
                  <a:solidFill>
                    <a:schemeClr val="bg2">
                      <a:lumMod val="50000"/>
                    </a:schemeClr>
                  </a:solidFill>
                </a:rPr>
                <a:t>: </a:t>
              </a:r>
              <a:r>
                <a:rPr lang="en-US" sz="2000" u="sng" baseline="0" dirty="0" smtClean="0">
                  <a:solidFill>
                    <a:schemeClr val="bg2">
                      <a:lumMod val="50000"/>
                    </a:schemeClr>
                  </a:solidFill>
                </a:rPr>
                <a:t>$20,454,100</a:t>
              </a:r>
            </a:p>
            <a:p>
              <a:pPr algn="r"/>
              <a:r>
                <a:rPr lang="en-US" sz="2000" baseline="0" dirty="0" smtClean="0">
                  <a:solidFill>
                    <a:schemeClr val="bg2">
                      <a:lumMod val="50000"/>
                    </a:schemeClr>
                  </a:solidFill>
                </a:rPr>
                <a:t>x 1.25</a:t>
              </a:r>
            </a:p>
            <a:p>
              <a:pPr algn="r"/>
              <a:endParaRPr lang="en-US" sz="800" baseline="0" dirty="0">
                <a:solidFill>
                  <a:schemeClr val="bg2">
                    <a:lumMod val="50000"/>
                  </a:schemeClr>
                </a:solidFill>
              </a:endParaRPr>
            </a:p>
            <a:p>
              <a:pPr algn="r"/>
              <a:r>
                <a:rPr lang="en-US" sz="2000" b="0" baseline="0" dirty="0" smtClean="0">
                  <a:solidFill>
                    <a:srgbClr val="0000EA"/>
                  </a:solidFill>
                  <a:latin typeface="+mj-lt"/>
                </a:rPr>
                <a:t>Total Project Cost: </a:t>
              </a:r>
              <a:r>
                <a:rPr lang="en-US" sz="2000" baseline="0" dirty="0" smtClean="0">
                  <a:solidFill>
                    <a:srgbClr val="0000EA"/>
                  </a:solidFill>
                  <a:latin typeface="+mj-lt"/>
                </a:rPr>
                <a:t>$25,568,000</a:t>
              </a:r>
            </a:p>
          </p:txBody>
        </p:sp>
        <p:cxnSp>
          <p:nvCxnSpPr>
            <p:cNvPr id="29" name="Straight Connector 28"/>
            <p:cNvCxnSpPr/>
            <p:nvPr/>
          </p:nvCxnSpPr>
          <p:spPr bwMode="auto">
            <a:xfrm>
              <a:off x="3727090" y="2127965"/>
              <a:ext cx="4493385" cy="0"/>
            </a:xfrm>
            <a:prstGeom prst="line">
              <a:avLst/>
            </a:prstGeom>
            <a:ln w="38100">
              <a:solidFill>
                <a:srgbClr val="0000EA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834070" y="1547155"/>
              <a:ext cx="235534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3200" baseline="0" dirty="0" smtClean="0">
                  <a:solidFill>
                    <a:schemeClr val="bg2">
                      <a:lumMod val="50000"/>
                    </a:schemeClr>
                  </a:solidFill>
                  <a:latin typeface="+mj-lt"/>
                </a:rPr>
                <a:t>MSHS</a:t>
              </a:r>
            </a:p>
            <a:p>
              <a:pPr algn="l"/>
              <a:r>
                <a:rPr lang="en-US" sz="2400" baseline="0" dirty="0" smtClean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(Grades 5-12)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17022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 rot="16200000">
            <a:off x="1573129" y="-711975"/>
            <a:ext cx="5995953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860" y="272315"/>
            <a:ext cx="1198030" cy="1198030"/>
          </a:xfrm>
          <a:prstGeom prst="rect">
            <a:avLst/>
          </a:prstGeom>
        </p:spPr>
      </p:pic>
      <p:sp>
        <p:nvSpPr>
          <p:cNvPr id="9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>
                <a:solidFill>
                  <a:srgbClr val="0000EA"/>
                </a:solidFill>
              </a:rPr>
              <a:t>Chestnut Ridge SD Feasibility Study</a:t>
            </a:r>
          </a:p>
          <a:p>
            <a:pPr>
              <a:lnSpc>
                <a:spcPct val="110000"/>
              </a:lnSpc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Option </a:t>
            </a:r>
            <a:r>
              <a:rPr lang="en-US" sz="1600" baseline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2</a:t>
            </a:r>
          </a:p>
        </p:txBody>
      </p:sp>
      <p:pic>
        <p:nvPicPr>
          <p:cNvPr id="14" name="EIA Logo" descr="EILOGO"/>
          <p:cNvPicPr>
            <a:picLocks noChangeAspect="1" noChangeArrowheads="1"/>
          </p:cNvPicPr>
          <p:nvPr/>
        </p:nvPicPr>
        <p:blipFill>
          <a:blip r:embed="rId4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1131643" y="779055"/>
            <a:ext cx="33635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0" baseline="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2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303" y="1286887"/>
            <a:ext cx="1251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aseline="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OPTION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r="12063"/>
          <a:stretch/>
        </p:blipFill>
        <p:spPr>
          <a:xfrm>
            <a:off x="923525" y="3044950"/>
            <a:ext cx="8218273" cy="18474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85120" y="2427507"/>
            <a:ext cx="7873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aseline="0" dirty="0">
                <a:latin typeface="+mn-lt"/>
              </a:rPr>
              <a:t>2</a:t>
            </a:r>
            <a:r>
              <a:rPr lang="en-US" sz="1800" baseline="0" dirty="0" smtClean="0">
                <a:latin typeface="+mn-lt"/>
              </a:rPr>
              <a:t> SCHOOLS: PK-5 E.S. @ M.S.; 6-8 M.S. &amp; </a:t>
            </a:r>
            <a:r>
              <a:rPr lang="en-US" sz="1800" baseline="0" dirty="0">
                <a:latin typeface="+mn-lt"/>
              </a:rPr>
              <a:t>9</a:t>
            </a:r>
            <a:r>
              <a:rPr lang="en-US" sz="1800" baseline="0" dirty="0" smtClean="0">
                <a:latin typeface="+mn-lt"/>
              </a:rPr>
              <a:t>-12 H.S. @ H.S.</a:t>
            </a:r>
          </a:p>
        </p:txBody>
      </p:sp>
    </p:spTree>
    <p:extLst>
      <p:ext uri="{BB962C8B-B14F-4D97-AF65-F5344CB8AC3E}">
        <p14:creationId xmlns:p14="http://schemas.microsoft.com/office/powerpoint/2010/main" val="24574482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38" name="Rectangle 9"/>
          <p:cNvSpPr>
            <a:spLocks noChangeArrowheads="1"/>
          </p:cNvSpPr>
          <p:nvPr/>
        </p:nvSpPr>
        <p:spPr bwMode="auto">
          <a:xfrm rot="16200000">
            <a:off x="1591323" y="-697053"/>
            <a:ext cx="5961352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27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 smtClean="0">
                <a:solidFill>
                  <a:srgbClr val="0000EA"/>
                </a:solidFill>
              </a:rPr>
              <a:t>PK-5 </a:t>
            </a:r>
            <a:r>
              <a:rPr lang="en-US" sz="2000" baseline="0" dirty="0">
                <a:solidFill>
                  <a:srgbClr val="0000EA"/>
                </a:solidFill>
              </a:rPr>
              <a:t>Elementary School @ M.S.</a:t>
            </a:r>
          </a:p>
          <a:p>
            <a:pPr>
              <a:lnSpc>
                <a:spcPct val="110000"/>
              </a:lnSpc>
            </a:pPr>
            <a:r>
              <a:rPr lang="en-US" sz="1600" baseline="0" dirty="0">
                <a:solidFill>
                  <a:schemeClr val="bg2">
                    <a:lumMod val="50000"/>
                  </a:schemeClr>
                </a:solidFill>
              </a:rPr>
              <a:t>Option </a:t>
            </a: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2</a:t>
            </a:r>
            <a:endParaRPr lang="en-US" sz="1600" baseline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5" name="EIA Logo" descr="EILOGO"/>
          <p:cNvPicPr>
            <a:picLocks noChangeAspect="1" noChangeArrowheads="1"/>
          </p:cNvPicPr>
          <p:nvPr/>
        </p:nvPicPr>
        <p:blipFill>
          <a:blip r:embed="rId3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78" y="1826046"/>
            <a:ext cx="7761627" cy="44991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5855" y="1124700"/>
            <a:ext cx="4339765" cy="701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u="sng" baseline="0" dirty="0" smtClean="0">
                <a:solidFill>
                  <a:srgbClr val="0000EA"/>
                </a:solidFill>
              </a:rPr>
              <a:t>Site </a:t>
            </a:r>
            <a:r>
              <a:rPr lang="en-US" u="sng" baseline="0" dirty="0">
                <a:solidFill>
                  <a:srgbClr val="0000EA"/>
                </a:solidFill>
              </a:rPr>
              <a:t>Improvements:</a:t>
            </a:r>
          </a:p>
          <a:p>
            <a:pPr algn="l"/>
            <a:endParaRPr lang="en-US" sz="500" b="0" baseline="0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050" b="0" baseline="0" dirty="0" smtClean="0">
                <a:solidFill>
                  <a:schemeClr val="bg2">
                    <a:lumMod val="50000"/>
                  </a:schemeClr>
                </a:solidFill>
              </a:rPr>
              <a:t>Existing site accommodates the new additions.</a:t>
            </a:r>
            <a:endParaRPr lang="en-US" sz="1050" b="0" i="1" baseline="0" dirty="0" smtClean="0">
              <a:solidFill>
                <a:schemeClr val="bg2">
                  <a:lumMod val="50000"/>
                </a:schemeClr>
              </a:solidFill>
            </a:endParaRPr>
          </a:p>
          <a:p>
            <a:pPr lvl="2" algn="l">
              <a:lnSpc>
                <a:spcPct val="105000"/>
              </a:lnSpc>
            </a:pPr>
            <a:endParaRPr lang="en-US" sz="1050" b="0" i="1" baseline="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343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 rot="16200000">
            <a:off x="1573129" y="-711975"/>
            <a:ext cx="5995953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9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>
                <a:solidFill>
                  <a:srgbClr val="0000EA"/>
                </a:solidFill>
              </a:rPr>
              <a:t>Chestnut Ridge SD Feasibility Study</a:t>
            </a:r>
          </a:p>
          <a:p>
            <a:pPr>
              <a:lnSpc>
                <a:spcPct val="110000"/>
              </a:lnSpc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Demographic Exploration – Historical Student Enrollment</a:t>
            </a:r>
            <a:endParaRPr lang="en-US" sz="1600" baseline="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4" name="EIA Logo" descr="EILOGO"/>
          <p:cNvPicPr>
            <a:picLocks noChangeAspect="1" noChangeArrowheads="1"/>
          </p:cNvPicPr>
          <p:nvPr/>
        </p:nvPicPr>
        <p:blipFill>
          <a:blip r:embed="rId3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Rectangle 20"/>
          <p:cNvSpPr/>
          <p:nvPr/>
        </p:nvSpPr>
        <p:spPr bwMode="auto">
          <a:xfrm>
            <a:off x="6223415" y="2392065"/>
            <a:ext cx="2265895" cy="576075"/>
          </a:xfrm>
          <a:prstGeom prst="rect">
            <a:avLst/>
          </a:prstGeom>
          <a:solidFill>
            <a:srgbClr val="E1EB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6223415" y="3889860"/>
            <a:ext cx="2265895" cy="576075"/>
          </a:xfrm>
          <a:prstGeom prst="rect">
            <a:avLst/>
          </a:prstGeom>
          <a:solidFill>
            <a:srgbClr val="E1EB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6223415" y="5502870"/>
            <a:ext cx="2265895" cy="576075"/>
          </a:xfrm>
          <a:prstGeom prst="rect">
            <a:avLst/>
          </a:prstGeom>
          <a:solidFill>
            <a:srgbClr val="E1EB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26817" y="1573640"/>
            <a:ext cx="318942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0" baseline="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2000 - 2010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400" b="0" baseline="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Loss of Students</a:t>
            </a:r>
          </a:p>
          <a:p>
            <a:pPr algn="l">
              <a:spcBef>
                <a:spcPts val="600"/>
              </a:spcBef>
            </a:pPr>
            <a:r>
              <a:rPr lang="en-US" sz="2400" b="0" baseline="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          </a:t>
            </a:r>
            <a:r>
              <a:rPr lang="en-US" sz="2400" b="0" baseline="0" dirty="0">
                <a:solidFill>
                  <a:srgbClr val="FF0000"/>
                </a:solidFill>
                <a:latin typeface="+mj-lt"/>
              </a:rPr>
              <a:t>-</a:t>
            </a:r>
            <a:r>
              <a:rPr lang="en-US" sz="2400" b="0" baseline="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aseline="0" dirty="0" smtClean="0">
                <a:solidFill>
                  <a:srgbClr val="FF0000"/>
                </a:solidFill>
                <a:latin typeface="+mj-lt"/>
              </a:rPr>
              <a:t>264</a:t>
            </a:r>
            <a:endParaRPr lang="en-US" sz="3200" b="0" baseline="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algn="l"/>
            <a:endParaRPr lang="en-US" sz="1400" b="0" baseline="0" dirty="0" smtClean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algn="l"/>
            <a:r>
              <a:rPr lang="en-US" sz="2400" b="0" baseline="0" dirty="0" smtClean="0">
                <a:solidFill>
                  <a:schemeClr val="bg2">
                    <a:lumMod val="50000"/>
                  </a:schemeClr>
                </a:solidFill>
              </a:rPr>
              <a:t>2010 </a:t>
            </a:r>
            <a:r>
              <a:rPr lang="en-US" sz="2400" b="0" baseline="0" dirty="0">
                <a:solidFill>
                  <a:schemeClr val="bg2">
                    <a:lumMod val="50000"/>
                  </a:schemeClr>
                </a:solidFill>
              </a:rPr>
              <a:t>- 2017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400" b="0" baseline="0" dirty="0" smtClean="0">
                <a:solidFill>
                  <a:schemeClr val="bg2">
                    <a:lumMod val="50000"/>
                  </a:schemeClr>
                </a:solidFill>
              </a:rPr>
              <a:t>Loss </a:t>
            </a:r>
            <a:r>
              <a:rPr lang="en-US" sz="2400" b="0" baseline="0" dirty="0">
                <a:solidFill>
                  <a:schemeClr val="bg2">
                    <a:lumMod val="50000"/>
                  </a:schemeClr>
                </a:solidFill>
              </a:rPr>
              <a:t>of Students</a:t>
            </a:r>
          </a:p>
          <a:p>
            <a:pPr algn="l">
              <a:spcBef>
                <a:spcPts val="600"/>
              </a:spcBef>
            </a:pPr>
            <a:r>
              <a:rPr lang="en-US" sz="2400" b="0" baseline="0" dirty="0">
                <a:solidFill>
                  <a:schemeClr val="bg2">
                    <a:lumMod val="50000"/>
                  </a:schemeClr>
                </a:solidFill>
              </a:rPr>
              <a:t>            </a:t>
            </a:r>
            <a:r>
              <a:rPr lang="en-US" sz="2400" b="0" baseline="0" dirty="0" smtClean="0">
                <a:solidFill>
                  <a:srgbClr val="FF0000"/>
                </a:solidFill>
              </a:rPr>
              <a:t>-</a:t>
            </a:r>
            <a:r>
              <a:rPr lang="en-US" sz="2400" b="0" baseline="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200" baseline="0" dirty="0" smtClean="0">
                <a:solidFill>
                  <a:srgbClr val="FF0000"/>
                </a:solidFill>
              </a:rPr>
              <a:t>193</a:t>
            </a:r>
          </a:p>
          <a:p>
            <a:pPr algn="l">
              <a:spcBef>
                <a:spcPts val="600"/>
              </a:spcBef>
            </a:pPr>
            <a:endParaRPr lang="en-US" sz="1400" b="0" baseline="0" dirty="0">
              <a:solidFill>
                <a:schemeClr val="bg2">
                  <a:lumMod val="50000"/>
                </a:schemeClr>
              </a:solidFill>
            </a:endParaRPr>
          </a:p>
          <a:p>
            <a:pPr algn="l"/>
            <a:r>
              <a:rPr lang="en-US" sz="2400" b="0" baseline="0" dirty="0">
                <a:solidFill>
                  <a:schemeClr val="bg2">
                    <a:lumMod val="50000"/>
                  </a:schemeClr>
                </a:solidFill>
              </a:rPr>
              <a:t>2000 - 2017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400" b="0" baseline="0" dirty="0" smtClean="0">
                <a:solidFill>
                  <a:schemeClr val="bg2">
                    <a:lumMod val="50000"/>
                  </a:schemeClr>
                </a:solidFill>
              </a:rPr>
              <a:t>Loss </a:t>
            </a:r>
            <a:r>
              <a:rPr lang="en-US" sz="2400" b="0" baseline="0" dirty="0">
                <a:solidFill>
                  <a:schemeClr val="bg2">
                    <a:lumMod val="50000"/>
                  </a:schemeClr>
                </a:solidFill>
              </a:rPr>
              <a:t>of Students</a:t>
            </a:r>
          </a:p>
          <a:p>
            <a:pPr algn="l">
              <a:spcBef>
                <a:spcPts val="600"/>
              </a:spcBef>
            </a:pPr>
            <a:r>
              <a:rPr lang="en-US" sz="2400" b="0" baseline="0" dirty="0">
                <a:solidFill>
                  <a:schemeClr val="bg2">
                    <a:lumMod val="50000"/>
                  </a:schemeClr>
                </a:solidFill>
              </a:rPr>
              <a:t>           </a:t>
            </a:r>
            <a:r>
              <a:rPr lang="en-US" sz="2400" b="0" baseline="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b="0" baseline="0" dirty="0" smtClean="0">
                <a:solidFill>
                  <a:srgbClr val="FF0000"/>
                </a:solidFill>
              </a:rPr>
              <a:t>- </a:t>
            </a:r>
            <a:r>
              <a:rPr lang="en-US" sz="3200" baseline="0" dirty="0" smtClean="0">
                <a:solidFill>
                  <a:srgbClr val="FF0000"/>
                </a:solidFill>
              </a:rPr>
              <a:t>463</a:t>
            </a:r>
            <a:endParaRPr lang="en-US" sz="3200" b="0" baseline="0" dirty="0">
              <a:solidFill>
                <a:schemeClr val="bg2">
                  <a:lumMod val="50000"/>
                </a:schemeClr>
              </a:solidFill>
            </a:endParaRPr>
          </a:p>
          <a:p>
            <a:pPr marL="171450" indent="-171450" algn="l">
              <a:buFont typeface="Wingdings" panose="05000000000000000000" pitchFamily="2" charset="2"/>
              <a:buChar char="§"/>
            </a:pPr>
            <a:endParaRPr lang="en-US" sz="1400" b="0" baseline="0" dirty="0" smtClean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algn="l"/>
            <a:r>
              <a:rPr lang="en-US" baseline="0" dirty="0" smtClean="0">
                <a:solidFill>
                  <a:schemeClr val="accent6"/>
                </a:solidFill>
                <a:latin typeface="+mj-lt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639" y="1724525"/>
            <a:ext cx="5484080" cy="4194964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 bwMode="auto">
          <a:xfrm>
            <a:off x="4972964" y="2753316"/>
            <a:ext cx="326443" cy="26569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576410" y="3381263"/>
            <a:ext cx="326443" cy="26569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769905" y="5668095"/>
            <a:ext cx="326443" cy="265698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576410" y="5668595"/>
            <a:ext cx="326443" cy="265698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3247027" y="3789423"/>
            <a:ext cx="326443" cy="26569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5378505" y="2740847"/>
            <a:ext cx="326443" cy="26569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5027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38" name="Rectangle 9"/>
          <p:cNvSpPr>
            <a:spLocks noChangeArrowheads="1"/>
          </p:cNvSpPr>
          <p:nvPr/>
        </p:nvSpPr>
        <p:spPr bwMode="auto">
          <a:xfrm rot="16200000">
            <a:off x="1591323" y="-697053"/>
            <a:ext cx="5961352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71" y="2152690"/>
            <a:ext cx="7869559" cy="4540735"/>
          </a:xfrm>
          <a:prstGeom prst="rect">
            <a:avLst/>
          </a:prstGeom>
        </p:spPr>
      </p:pic>
      <p:sp>
        <p:nvSpPr>
          <p:cNvPr id="27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 smtClean="0">
                <a:solidFill>
                  <a:srgbClr val="0000EA"/>
                </a:solidFill>
              </a:rPr>
              <a:t>PK-5 Elementary School @ M.S.</a:t>
            </a:r>
            <a:endParaRPr lang="en-US" sz="2000" baseline="0" dirty="0">
              <a:solidFill>
                <a:srgbClr val="0000EA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Option 2</a:t>
            </a:r>
            <a:endParaRPr lang="en-US" sz="1600" baseline="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5" name="EIA Logo" descr="EILOGO"/>
          <p:cNvPicPr>
            <a:picLocks noChangeAspect="1" noChangeArrowheads="1"/>
          </p:cNvPicPr>
          <p:nvPr/>
        </p:nvPicPr>
        <p:blipFill>
          <a:blip r:embed="rId4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30"/>
          <p:cNvSpPr txBox="1">
            <a:spLocks noChangeArrowheads="1"/>
          </p:cNvSpPr>
          <p:nvPr/>
        </p:nvSpPr>
        <p:spPr bwMode="auto">
          <a:xfrm>
            <a:off x="5340100" y="894270"/>
            <a:ext cx="3673014" cy="779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2400" baseline="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Grades</a:t>
            </a:r>
            <a:r>
              <a:rPr lang="en-US" sz="3600" baseline="0" dirty="0" smtClean="0">
                <a:solidFill>
                  <a:srgbClr val="7B1F1F"/>
                </a:solidFill>
                <a:latin typeface="+mn-lt"/>
              </a:rPr>
              <a:t> </a:t>
            </a:r>
            <a:r>
              <a:rPr lang="en-US" sz="4400" baseline="0" dirty="0" smtClean="0">
                <a:solidFill>
                  <a:srgbClr val="B7B7FF"/>
                </a:solidFill>
                <a:latin typeface="+mn-lt"/>
              </a:rPr>
              <a:t>PK-5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43875" y="1451355"/>
            <a:ext cx="930436" cy="12040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5854" y="1124700"/>
            <a:ext cx="3802096" cy="2991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u="sng" baseline="0" dirty="0" smtClean="0">
                <a:solidFill>
                  <a:srgbClr val="0000EA"/>
                </a:solidFill>
                <a:latin typeface="+mn-lt"/>
              </a:rPr>
              <a:t>Educational Program Improvements:</a:t>
            </a:r>
          </a:p>
          <a:p>
            <a:pPr algn="l">
              <a:lnSpc>
                <a:spcPct val="105000"/>
              </a:lnSpc>
            </a:pPr>
            <a:endParaRPr lang="en-US" sz="400" b="0" baseline="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algn="l">
              <a:lnSpc>
                <a:spcPct val="105000"/>
              </a:lnSpc>
            </a:pPr>
            <a:r>
              <a:rPr lang="en-US" sz="11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Added: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5 Kindergarten Classrooms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4 Pre-Kindergarten Classrooms (3 &amp; 4 years old)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2 Grade 3 Classrooms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3 Divided Classrooms (6 S.G.I.s)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Expanded Cafeteria Area</a:t>
            </a:r>
          </a:p>
          <a:p>
            <a:pPr algn="l">
              <a:lnSpc>
                <a:spcPct val="105000"/>
              </a:lnSpc>
            </a:pPr>
            <a:endParaRPr lang="en-US" sz="400" baseline="0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l">
              <a:lnSpc>
                <a:spcPct val="105000"/>
              </a:lnSpc>
            </a:pPr>
            <a:r>
              <a:rPr lang="en-US" sz="1100" baseline="0" dirty="0" smtClean="0">
                <a:solidFill>
                  <a:schemeClr val="bg2">
                    <a:lumMod val="50000"/>
                  </a:schemeClr>
                </a:solidFill>
              </a:rPr>
              <a:t>Converted Spaces to Accommodate:</a:t>
            </a:r>
            <a:endParaRPr lang="en-US" sz="1100" baseline="0" dirty="0">
              <a:solidFill>
                <a:schemeClr val="bg2">
                  <a:lumMod val="50000"/>
                </a:schemeClr>
              </a:solidFill>
            </a:endParaRPr>
          </a:p>
          <a:p>
            <a:pPr marL="0" lvl="1" indent="282575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</a:rPr>
              <a:t>1 Alternative Education Classroom</a:t>
            </a:r>
          </a:p>
          <a:p>
            <a:pPr marL="0" lvl="1" indent="282575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</a:rPr>
              <a:t>S.G.I.s &amp; S.E. Classrooms</a:t>
            </a:r>
          </a:p>
          <a:p>
            <a:pPr marL="0" lvl="1" indent="282575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</a:rPr>
              <a:t>Expansion of Administration Suite</a:t>
            </a:r>
          </a:p>
          <a:p>
            <a:pPr marL="0" lvl="1" indent="282575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</a:rPr>
              <a:t>Motor Skills Room &amp; Student Commons</a:t>
            </a:r>
          </a:p>
          <a:p>
            <a:pPr marL="0" lvl="1" indent="282575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</a:rPr>
              <a:t>All grades 1-5 Classrooms</a:t>
            </a:r>
          </a:p>
          <a:p>
            <a:pPr marL="0" lvl="1" indent="282575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</a:rPr>
              <a:t>1 Science Lab</a:t>
            </a:r>
          </a:p>
          <a:p>
            <a:pPr marL="0" lvl="1" indent="282575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</a:rPr>
              <a:t>Chorus and Band Rooms remain</a:t>
            </a:r>
            <a:endParaRPr lang="en-US" sz="1100" b="0" baseline="0" dirty="0" smtClean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marL="631825" lvl="1" indent="-228600" algn="l">
              <a:lnSpc>
                <a:spcPct val="105000"/>
              </a:lnSpc>
              <a:buFont typeface="Wingdings" panose="05000000000000000000" pitchFamily="2" charset="2"/>
              <a:buChar char="ü"/>
            </a:pPr>
            <a:endParaRPr lang="en-US" sz="600" b="0" i="1" baseline="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213579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38" name="Rectangle 9"/>
          <p:cNvSpPr>
            <a:spLocks noChangeArrowheads="1"/>
          </p:cNvSpPr>
          <p:nvPr/>
        </p:nvSpPr>
        <p:spPr bwMode="auto">
          <a:xfrm rot="16200000">
            <a:off x="1591323" y="-697053"/>
            <a:ext cx="5961352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03" b="4469"/>
          <a:stretch/>
        </p:blipFill>
        <p:spPr>
          <a:xfrm>
            <a:off x="1691625" y="924637"/>
            <a:ext cx="7028115" cy="5884003"/>
          </a:xfrm>
          <a:prstGeom prst="rect">
            <a:avLst/>
          </a:prstGeom>
        </p:spPr>
      </p:pic>
      <p:sp>
        <p:nvSpPr>
          <p:cNvPr id="27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 smtClean="0">
                <a:solidFill>
                  <a:srgbClr val="0000EA"/>
                </a:solidFill>
              </a:rPr>
              <a:t>6-8 </a:t>
            </a:r>
            <a:r>
              <a:rPr lang="en-US" sz="2000" baseline="0" dirty="0">
                <a:solidFill>
                  <a:srgbClr val="0000EA"/>
                </a:solidFill>
              </a:rPr>
              <a:t>Middle / 9-12 High School @ H.S.</a:t>
            </a:r>
          </a:p>
          <a:p>
            <a:pPr>
              <a:lnSpc>
                <a:spcPct val="110000"/>
              </a:lnSpc>
            </a:pPr>
            <a:r>
              <a:rPr lang="en-US" sz="1600" baseline="0" dirty="0">
                <a:solidFill>
                  <a:schemeClr val="bg2">
                    <a:lumMod val="50000"/>
                  </a:schemeClr>
                </a:solidFill>
              </a:rPr>
              <a:t>Option </a:t>
            </a: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2</a:t>
            </a:r>
            <a:endParaRPr lang="en-US" sz="1600" baseline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5" name="EIA Logo" descr="EILOGO"/>
          <p:cNvPicPr>
            <a:picLocks noChangeAspect="1" noChangeArrowheads="1"/>
          </p:cNvPicPr>
          <p:nvPr/>
        </p:nvPicPr>
        <p:blipFill>
          <a:blip r:embed="rId4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385855" y="1124700"/>
            <a:ext cx="2765160" cy="1945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u="sng" baseline="0" dirty="0" smtClean="0">
                <a:solidFill>
                  <a:srgbClr val="0000EA"/>
                </a:solidFill>
              </a:rPr>
              <a:t>Site </a:t>
            </a:r>
            <a:r>
              <a:rPr lang="en-US" u="sng" baseline="0" dirty="0">
                <a:solidFill>
                  <a:srgbClr val="0000EA"/>
                </a:solidFill>
              </a:rPr>
              <a:t>Improvements:</a:t>
            </a:r>
          </a:p>
          <a:p>
            <a:pPr algn="l"/>
            <a:endParaRPr lang="en-US" sz="500" b="0" baseline="0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050" b="0" baseline="0" dirty="0" smtClean="0">
                <a:solidFill>
                  <a:schemeClr val="bg2">
                    <a:lumMod val="50000"/>
                  </a:schemeClr>
                </a:solidFill>
              </a:rPr>
              <a:t>Demolition of Central ES Building</a:t>
            </a:r>
          </a:p>
          <a:p>
            <a:pPr marL="285750" indent="-285750"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050" b="0" baseline="0" dirty="0" smtClean="0">
                <a:solidFill>
                  <a:schemeClr val="bg2">
                    <a:lumMod val="50000"/>
                  </a:schemeClr>
                </a:solidFill>
              </a:rPr>
              <a:t>New Parking Areas @ Central ES Site</a:t>
            </a:r>
          </a:p>
          <a:p>
            <a:pPr marL="285750" indent="-285750"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050" b="0" baseline="0" dirty="0" smtClean="0">
                <a:solidFill>
                  <a:schemeClr val="bg2">
                    <a:lumMod val="50000"/>
                  </a:schemeClr>
                </a:solidFill>
              </a:rPr>
              <a:t>New Car Drop-Off Loop and Service Drive</a:t>
            </a:r>
          </a:p>
          <a:p>
            <a:pPr marL="285750" indent="-285750"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050" b="0" baseline="0" dirty="0" smtClean="0">
                <a:solidFill>
                  <a:schemeClr val="bg2">
                    <a:lumMod val="50000"/>
                  </a:schemeClr>
                </a:solidFill>
              </a:rPr>
              <a:t>Existing Site accommodates New </a:t>
            </a:r>
            <a:r>
              <a:rPr lang="en-US" sz="1050" b="0" baseline="0" dirty="0">
                <a:solidFill>
                  <a:schemeClr val="bg2">
                    <a:lumMod val="50000"/>
                  </a:schemeClr>
                </a:solidFill>
              </a:rPr>
              <a:t>A</a:t>
            </a:r>
            <a:r>
              <a:rPr lang="en-US" sz="1050" b="0" baseline="0" dirty="0" smtClean="0">
                <a:solidFill>
                  <a:schemeClr val="bg2">
                    <a:lumMod val="50000"/>
                  </a:schemeClr>
                </a:solidFill>
              </a:rPr>
              <a:t>dditions</a:t>
            </a:r>
          </a:p>
          <a:p>
            <a:pPr marL="285750" indent="-285750"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050" b="0" baseline="0" dirty="0" smtClean="0">
                <a:solidFill>
                  <a:schemeClr val="bg2">
                    <a:lumMod val="50000"/>
                  </a:schemeClr>
                </a:solidFill>
              </a:rPr>
              <a:t>Lower HS parking relocated and Service Drive Reconfigured</a:t>
            </a:r>
          </a:p>
          <a:p>
            <a:pPr lvl="2" algn="l">
              <a:lnSpc>
                <a:spcPct val="105000"/>
              </a:lnSpc>
            </a:pPr>
            <a:endParaRPr lang="en-US" sz="1050" b="0" i="1" baseline="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1462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38" name="Rectangle 9"/>
          <p:cNvSpPr>
            <a:spLocks noChangeArrowheads="1"/>
          </p:cNvSpPr>
          <p:nvPr/>
        </p:nvSpPr>
        <p:spPr bwMode="auto">
          <a:xfrm rot="16200000">
            <a:off x="1591323" y="-697053"/>
            <a:ext cx="5961352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1"/>
          <a:stretch/>
        </p:blipFill>
        <p:spPr>
          <a:xfrm>
            <a:off x="4160476" y="3044950"/>
            <a:ext cx="4981720" cy="38130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6" r="1" b="10422"/>
          <a:stretch/>
        </p:blipFill>
        <p:spPr>
          <a:xfrm>
            <a:off x="1805" y="3300148"/>
            <a:ext cx="4570195" cy="2970822"/>
          </a:xfrm>
          <a:prstGeom prst="rect">
            <a:avLst/>
          </a:prstGeom>
        </p:spPr>
      </p:pic>
      <p:sp>
        <p:nvSpPr>
          <p:cNvPr id="27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>
                <a:solidFill>
                  <a:srgbClr val="0000EA"/>
                </a:solidFill>
              </a:rPr>
              <a:t>6</a:t>
            </a:r>
            <a:r>
              <a:rPr lang="en-US" sz="2000" baseline="0" dirty="0" smtClean="0">
                <a:solidFill>
                  <a:srgbClr val="0000EA"/>
                </a:solidFill>
              </a:rPr>
              <a:t>-8 Middle / 9-12 High School @ H.S</a:t>
            </a:r>
            <a:r>
              <a:rPr lang="en-US" sz="2000" baseline="0" dirty="0">
                <a:solidFill>
                  <a:srgbClr val="0000EA"/>
                </a:solidFill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Option 2</a:t>
            </a:r>
            <a:endParaRPr lang="en-US" sz="1600" baseline="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5" name="EIA Logo" descr="EILOGO"/>
          <p:cNvPicPr>
            <a:picLocks noChangeAspect="1" noChangeArrowheads="1"/>
          </p:cNvPicPr>
          <p:nvPr/>
        </p:nvPicPr>
        <p:blipFill>
          <a:blip r:embed="rId5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30"/>
          <p:cNvSpPr txBox="1">
            <a:spLocks noChangeArrowheads="1"/>
          </p:cNvSpPr>
          <p:nvPr/>
        </p:nvSpPr>
        <p:spPr bwMode="auto">
          <a:xfrm>
            <a:off x="5340100" y="894270"/>
            <a:ext cx="3673014" cy="779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2400" baseline="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Grades</a:t>
            </a:r>
            <a:r>
              <a:rPr lang="en-US" sz="3600" baseline="0" dirty="0" smtClean="0">
                <a:solidFill>
                  <a:srgbClr val="7B1F1F"/>
                </a:solidFill>
                <a:latin typeface="+mn-lt"/>
              </a:rPr>
              <a:t> </a:t>
            </a:r>
            <a:r>
              <a:rPr lang="en-US" sz="4400" baseline="0" dirty="0">
                <a:solidFill>
                  <a:srgbClr val="B7B7FF"/>
                </a:solidFill>
                <a:latin typeface="+mn-lt"/>
              </a:rPr>
              <a:t>6</a:t>
            </a:r>
            <a:r>
              <a:rPr lang="en-US" sz="4400" baseline="0" dirty="0" smtClean="0">
                <a:solidFill>
                  <a:srgbClr val="B7B7FF"/>
                </a:solidFill>
                <a:latin typeface="+mn-lt"/>
              </a:rPr>
              <a:t>-12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43875" y="1451355"/>
            <a:ext cx="930436" cy="120409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690155" y="6462995"/>
            <a:ext cx="13423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aseline="0" dirty="0" smtClean="0">
                <a:solidFill>
                  <a:schemeClr val="bg2">
                    <a:lumMod val="50000"/>
                  </a:schemeClr>
                </a:solidFill>
                <a:latin typeface="Avenir LT 55 Roman" pitchFamily="2" charset="0"/>
              </a:rPr>
              <a:t>LOWER FLOOR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255302" y="6462593"/>
            <a:ext cx="10803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aseline="0" dirty="0" smtClean="0">
                <a:solidFill>
                  <a:schemeClr val="bg2">
                    <a:lumMod val="50000"/>
                  </a:schemeClr>
                </a:solidFill>
                <a:latin typeface="Avenir LT 55 Roman" pitchFamily="2" charset="0"/>
              </a:rPr>
              <a:t>UPPER FLOOR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5854" y="1124700"/>
            <a:ext cx="3802096" cy="292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u="sng" baseline="0" dirty="0" smtClean="0">
                <a:solidFill>
                  <a:srgbClr val="0000EA"/>
                </a:solidFill>
                <a:latin typeface="+mn-lt"/>
              </a:rPr>
              <a:t>Educational Program Improvements:</a:t>
            </a:r>
          </a:p>
          <a:p>
            <a:pPr algn="l">
              <a:lnSpc>
                <a:spcPct val="105000"/>
              </a:lnSpc>
            </a:pPr>
            <a:endParaRPr lang="en-US" sz="400" b="0" baseline="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algn="l">
              <a:lnSpc>
                <a:spcPct val="105000"/>
              </a:lnSpc>
            </a:pPr>
            <a:r>
              <a:rPr lang="en-US" sz="11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Added: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MS Gym with Locker Rooms, Storage, 2 P.E. Offices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MS Administration Suite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MS Art Room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MS Health Classroom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Faculty Room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MS STEM Lab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2</a:t>
            </a: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 Special Education Classroom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5 Grade 7 Classrooms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1 Grade 8 Classroom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>
                <a:solidFill>
                  <a:schemeClr val="bg2">
                    <a:lumMod val="50000"/>
                  </a:schemeClr>
                </a:solidFill>
              </a:rPr>
              <a:t>5 Grade 6 Classrooms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</a:rPr>
              <a:t>1 </a:t>
            </a:r>
            <a:r>
              <a:rPr lang="en-US" sz="1100" b="0" baseline="0" dirty="0">
                <a:solidFill>
                  <a:schemeClr val="bg2">
                    <a:lumMod val="50000"/>
                  </a:schemeClr>
                </a:solidFill>
              </a:rPr>
              <a:t>Divided Classroom (2 S.G.I.s)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>
                <a:solidFill>
                  <a:schemeClr val="bg2">
                    <a:lumMod val="50000"/>
                  </a:schemeClr>
                </a:solidFill>
              </a:rPr>
              <a:t>MS Alternative Education Classroom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endParaRPr lang="en-US" sz="1100" b="0" baseline="0" dirty="0" smtClean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marL="631825" lvl="1" indent="-228600" algn="l">
              <a:lnSpc>
                <a:spcPct val="105000"/>
              </a:lnSpc>
              <a:buFont typeface="Wingdings" panose="05000000000000000000" pitchFamily="2" charset="2"/>
              <a:buChar char="ü"/>
            </a:pPr>
            <a:endParaRPr lang="en-US" sz="600" b="0" i="1" baseline="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11138" y="1547155"/>
            <a:ext cx="3216071" cy="1667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Expanded Cafeteria Area 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Wrestling Room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Weight Room</a:t>
            </a:r>
          </a:p>
          <a:p>
            <a:pPr algn="l">
              <a:lnSpc>
                <a:spcPct val="105000"/>
              </a:lnSpc>
            </a:pPr>
            <a:endParaRPr lang="en-US" sz="400" b="0" baseline="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algn="l">
              <a:lnSpc>
                <a:spcPct val="105000"/>
              </a:lnSpc>
            </a:pPr>
            <a:r>
              <a:rPr lang="en-US" sz="1100" baseline="0" dirty="0" smtClean="0">
                <a:solidFill>
                  <a:schemeClr val="bg2">
                    <a:lumMod val="50000"/>
                  </a:schemeClr>
                </a:solidFill>
              </a:rPr>
              <a:t>Converted Space to Accommodate:</a:t>
            </a:r>
            <a:endParaRPr lang="en-US" sz="1100" baseline="0" dirty="0">
              <a:solidFill>
                <a:schemeClr val="bg2">
                  <a:lumMod val="50000"/>
                </a:schemeClr>
              </a:solidFill>
            </a:endParaRPr>
          </a:p>
          <a:p>
            <a:pPr marL="0" lvl="1" indent="282575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</a:rPr>
              <a:t>Music Classroom</a:t>
            </a:r>
          </a:p>
          <a:p>
            <a:pPr marL="0" lvl="1" indent="282575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</a:rPr>
              <a:t>Cardio Room</a:t>
            </a:r>
          </a:p>
          <a:p>
            <a:pPr marL="0" lvl="1" indent="282575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</a:rPr>
              <a:t>Athletic Director’s Office</a:t>
            </a:r>
            <a:endParaRPr lang="en-US" sz="1100" b="0" baseline="0" dirty="0">
              <a:solidFill>
                <a:schemeClr val="bg2">
                  <a:lumMod val="50000"/>
                </a:schemeClr>
              </a:solidFill>
            </a:endParaRPr>
          </a:p>
          <a:p>
            <a:pPr algn="l">
              <a:lnSpc>
                <a:spcPct val="105000"/>
              </a:lnSpc>
            </a:pPr>
            <a:endParaRPr lang="en-US" sz="1050" b="0" baseline="0" dirty="0" smtClean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marL="631825" lvl="1" indent="-228600" algn="l">
              <a:lnSpc>
                <a:spcPct val="105000"/>
              </a:lnSpc>
              <a:buFont typeface="Wingdings" panose="05000000000000000000" pitchFamily="2" charset="2"/>
              <a:buChar char="ü"/>
            </a:pPr>
            <a:endParaRPr lang="en-US" sz="600" b="0" i="1" baseline="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771165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 rot="16200000">
            <a:off x="1574026" y="-728679"/>
            <a:ext cx="5995953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651" y="395005"/>
            <a:ext cx="1416959" cy="1005477"/>
          </a:xfrm>
          <a:prstGeom prst="rect">
            <a:avLst/>
          </a:prstGeom>
        </p:spPr>
      </p:pic>
      <p:sp>
        <p:nvSpPr>
          <p:cNvPr id="9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 smtClean="0">
                <a:solidFill>
                  <a:srgbClr val="0000EA"/>
                </a:solidFill>
              </a:rPr>
              <a:t>Chestnut Ridge SD </a:t>
            </a:r>
            <a:r>
              <a:rPr lang="en-US" sz="2000" baseline="0" dirty="0">
                <a:solidFill>
                  <a:srgbClr val="0000EA"/>
                </a:solidFill>
              </a:rPr>
              <a:t>Feasibility Study</a:t>
            </a:r>
          </a:p>
          <a:p>
            <a:pPr>
              <a:lnSpc>
                <a:spcPct val="110000"/>
              </a:lnSpc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Option 2 - Cost Summary</a:t>
            </a:r>
            <a:endParaRPr lang="en-US" sz="1600" baseline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4" name="EIA Logo" descr="EILOGO"/>
          <p:cNvPicPr>
            <a:picLocks noChangeAspect="1" noChangeArrowheads="1"/>
          </p:cNvPicPr>
          <p:nvPr/>
        </p:nvPicPr>
        <p:blipFill>
          <a:blip r:embed="rId4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Rectangle 22"/>
          <p:cNvSpPr/>
          <p:nvPr/>
        </p:nvSpPr>
        <p:spPr bwMode="auto">
          <a:xfrm>
            <a:off x="769905" y="1854395"/>
            <a:ext cx="7681000" cy="1348910"/>
          </a:xfrm>
          <a:prstGeom prst="rect">
            <a:avLst/>
          </a:prstGeom>
          <a:solidFill>
            <a:srgbClr val="E1EB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69905" y="3352190"/>
            <a:ext cx="7681000" cy="1348910"/>
          </a:xfrm>
          <a:prstGeom prst="rect">
            <a:avLst/>
          </a:prstGeom>
          <a:solidFill>
            <a:srgbClr val="E1EB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769905" y="4849985"/>
            <a:ext cx="7681000" cy="845345"/>
          </a:xfrm>
          <a:prstGeom prst="rect">
            <a:avLst/>
          </a:prstGeom>
          <a:solidFill>
            <a:srgbClr val="F5F8D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cxnSp>
        <p:nvCxnSpPr>
          <p:cNvPr id="42" name="Straight Connector 41"/>
          <p:cNvCxnSpPr/>
          <p:nvPr/>
        </p:nvCxnSpPr>
        <p:spPr bwMode="auto">
          <a:xfrm>
            <a:off x="769905" y="4811580"/>
            <a:ext cx="7681000" cy="0"/>
          </a:xfrm>
          <a:prstGeom prst="line">
            <a:avLst/>
          </a:prstGeom>
          <a:ln w="76200">
            <a:solidFill>
              <a:srgbClr val="0000EA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872475" y="4901767"/>
            <a:ext cx="7463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800" baseline="0" dirty="0">
              <a:solidFill>
                <a:schemeClr val="bg2">
                  <a:lumMod val="50000"/>
                </a:schemeClr>
              </a:solidFill>
            </a:endParaRPr>
          </a:p>
          <a:p>
            <a:pPr algn="r"/>
            <a:r>
              <a:rPr lang="en-US" sz="2800" b="0" baseline="0" dirty="0" smtClean="0">
                <a:solidFill>
                  <a:srgbClr val="0000EA"/>
                </a:solidFill>
                <a:latin typeface="+mj-lt"/>
              </a:rPr>
              <a:t>Option 2 Total Project Cost: </a:t>
            </a:r>
            <a:r>
              <a:rPr lang="en-US" sz="2800" baseline="0" dirty="0" smtClean="0">
                <a:solidFill>
                  <a:srgbClr val="0000EA"/>
                </a:solidFill>
                <a:latin typeface="+mj-lt"/>
              </a:rPr>
              <a:t>$30,712,000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72475" y="1944582"/>
            <a:ext cx="7463215" cy="1138773"/>
            <a:chOff x="834070" y="1406912"/>
            <a:chExt cx="7463215" cy="1138773"/>
          </a:xfrm>
        </p:grpSpPr>
        <p:sp>
          <p:nvSpPr>
            <p:cNvPr id="22" name="TextBox 21"/>
            <p:cNvSpPr txBox="1"/>
            <p:nvPr/>
          </p:nvSpPr>
          <p:spPr>
            <a:xfrm>
              <a:off x="2330354" y="1406912"/>
              <a:ext cx="5966931" cy="11387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0" baseline="0" dirty="0" smtClean="0">
                  <a:solidFill>
                    <a:schemeClr val="bg2">
                      <a:lumMod val="50000"/>
                    </a:schemeClr>
                  </a:solidFill>
                </a:rPr>
                <a:t>Total Construction Cost</a:t>
              </a:r>
              <a:r>
                <a:rPr lang="en-US" sz="2000" b="0" baseline="0" dirty="0">
                  <a:solidFill>
                    <a:schemeClr val="bg2">
                      <a:lumMod val="50000"/>
                    </a:schemeClr>
                  </a:solidFill>
                </a:rPr>
                <a:t>: </a:t>
              </a:r>
              <a:r>
                <a:rPr lang="en-US" sz="2000" u="sng" baseline="0" dirty="0" smtClean="0">
                  <a:solidFill>
                    <a:schemeClr val="bg2">
                      <a:lumMod val="50000"/>
                    </a:schemeClr>
                  </a:solidFill>
                </a:rPr>
                <a:t>$6,365,500</a:t>
              </a:r>
            </a:p>
            <a:p>
              <a:pPr algn="r"/>
              <a:r>
                <a:rPr lang="en-US" sz="2000" baseline="0" dirty="0" smtClean="0">
                  <a:solidFill>
                    <a:schemeClr val="bg2">
                      <a:lumMod val="50000"/>
                    </a:schemeClr>
                  </a:solidFill>
                </a:rPr>
                <a:t>x 1.25</a:t>
              </a:r>
            </a:p>
            <a:p>
              <a:pPr algn="r"/>
              <a:endParaRPr lang="en-US" sz="800" baseline="0" dirty="0">
                <a:solidFill>
                  <a:schemeClr val="bg2">
                    <a:lumMod val="50000"/>
                  </a:schemeClr>
                </a:solidFill>
              </a:endParaRPr>
            </a:p>
            <a:p>
              <a:pPr algn="r"/>
              <a:r>
                <a:rPr lang="en-US" sz="2000" b="0" baseline="0" dirty="0" smtClean="0">
                  <a:solidFill>
                    <a:srgbClr val="0000EA"/>
                  </a:solidFill>
                  <a:latin typeface="+mj-lt"/>
                </a:rPr>
                <a:t>Total Project Cost: </a:t>
              </a:r>
              <a:r>
                <a:rPr lang="en-US" sz="2000" baseline="0" dirty="0" smtClean="0">
                  <a:solidFill>
                    <a:srgbClr val="0000EA"/>
                  </a:solidFill>
                  <a:latin typeface="+mj-lt"/>
                </a:rPr>
                <a:t>$7,957,000</a:t>
              </a:r>
            </a:p>
          </p:txBody>
        </p:sp>
        <p:cxnSp>
          <p:nvCxnSpPr>
            <p:cNvPr id="24" name="Straight Connector 23"/>
            <p:cNvCxnSpPr/>
            <p:nvPr/>
          </p:nvCxnSpPr>
          <p:spPr bwMode="auto">
            <a:xfrm>
              <a:off x="3727090" y="2127965"/>
              <a:ext cx="4493385" cy="0"/>
            </a:xfrm>
            <a:prstGeom prst="line">
              <a:avLst/>
            </a:prstGeom>
            <a:ln w="38100">
              <a:solidFill>
                <a:srgbClr val="0000EA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834070" y="1547155"/>
              <a:ext cx="235534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3200" baseline="0" dirty="0" smtClean="0">
                  <a:solidFill>
                    <a:schemeClr val="bg2">
                      <a:lumMod val="50000"/>
                    </a:schemeClr>
                  </a:solidFill>
                  <a:latin typeface="+mj-lt"/>
                </a:rPr>
                <a:t>ES</a:t>
              </a:r>
            </a:p>
            <a:p>
              <a:pPr algn="l"/>
              <a:r>
                <a:rPr lang="en-US" sz="2400" baseline="0" dirty="0" smtClean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(Grades PK-5)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72475" y="3467405"/>
            <a:ext cx="7463215" cy="1138773"/>
            <a:chOff x="834070" y="1406912"/>
            <a:chExt cx="7463215" cy="1138773"/>
          </a:xfrm>
        </p:grpSpPr>
        <p:sp>
          <p:nvSpPr>
            <p:cNvPr id="27" name="TextBox 26"/>
            <p:cNvSpPr txBox="1"/>
            <p:nvPr/>
          </p:nvSpPr>
          <p:spPr>
            <a:xfrm>
              <a:off x="2330354" y="1406912"/>
              <a:ext cx="5966931" cy="11387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0" baseline="0" dirty="0" smtClean="0">
                  <a:solidFill>
                    <a:schemeClr val="bg2">
                      <a:lumMod val="50000"/>
                    </a:schemeClr>
                  </a:solidFill>
                </a:rPr>
                <a:t>Total Construction Cost</a:t>
              </a:r>
              <a:r>
                <a:rPr lang="en-US" sz="2000" b="0" baseline="0" dirty="0">
                  <a:solidFill>
                    <a:schemeClr val="bg2">
                      <a:lumMod val="50000"/>
                    </a:schemeClr>
                  </a:solidFill>
                </a:rPr>
                <a:t>: </a:t>
              </a:r>
              <a:r>
                <a:rPr lang="en-US" sz="2000" u="sng" baseline="0" dirty="0" smtClean="0">
                  <a:solidFill>
                    <a:schemeClr val="bg2">
                      <a:lumMod val="50000"/>
                    </a:schemeClr>
                  </a:solidFill>
                </a:rPr>
                <a:t>$18,204,100</a:t>
              </a:r>
            </a:p>
            <a:p>
              <a:pPr algn="r"/>
              <a:r>
                <a:rPr lang="en-US" sz="2000" baseline="0" dirty="0" smtClean="0">
                  <a:solidFill>
                    <a:schemeClr val="bg2">
                      <a:lumMod val="50000"/>
                    </a:schemeClr>
                  </a:solidFill>
                </a:rPr>
                <a:t>x 1.25</a:t>
              </a:r>
            </a:p>
            <a:p>
              <a:pPr algn="r"/>
              <a:endParaRPr lang="en-US" sz="800" baseline="0" dirty="0">
                <a:solidFill>
                  <a:schemeClr val="bg2">
                    <a:lumMod val="50000"/>
                  </a:schemeClr>
                </a:solidFill>
              </a:endParaRPr>
            </a:p>
            <a:p>
              <a:pPr algn="r"/>
              <a:r>
                <a:rPr lang="en-US" sz="2000" b="0" baseline="0" dirty="0" smtClean="0">
                  <a:solidFill>
                    <a:srgbClr val="0000EA"/>
                  </a:solidFill>
                  <a:latin typeface="+mj-lt"/>
                </a:rPr>
                <a:t>Total Project Cost: </a:t>
              </a:r>
              <a:r>
                <a:rPr lang="en-US" sz="2000" baseline="0" dirty="0" smtClean="0">
                  <a:solidFill>
                    <a:srgbClr val="0000EA"/>
                  </a:solidFill>
                  <a:latin typeface="+mj-lt"/>
                </a:rPr>
                <a:t>$22,755,000</a:t>
              </a:r>
            </a:p>
          </p:txBody>
        </p:sp>
        <p:cxnSp>
          <p:nvCxnSpPr>
            <p:cNvPr id="29" name="Straight Connector 28"/>
            <p:cNvCxnSpPr/>
            <p:nvPr/>
          </p:nvCxnSpPr>
          <p:spPr bwMode="auto">
            <a:xfrm>
              <a:off x="3727090" y="2127965"/>
              <a:ext cx="4493385" cy="0"/>
            </a:xfrm>
            <a:prstGeom prst="line">
              <a:avLst/>
            </a:prstGeom>
            <a:ln w="38100">
              <a:solidFill>
                <a:srgbClr val="0000EA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834070" y="1547155"/>
              <a:ext cx="235534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3200" baseline="0" dirty="0" smtClean="0">
                  <a:solidFill>
                    <a:schemeClr val="bg2">
                      <a:lumMod val="50000"/>
                    </a:schemeClr>
                  </a:solidFill>
                  <a:latin typeface="+mj-lt"/>
                </a:rPr>
                <a:t>MSHS</a:t>
              </a:r>
            </a:p>
            <a:p>
              <a:pPr algn="l"/>
              <a:r>
                <a:rPr lang="en-US" sz="2400" baseline="0" dirty="0" smtClean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(Grades 6-12)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40139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 rot="16200000">
            <a:off x="1573129" y="-711975"/>
            <a:ext cx="5995953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860" y="272315"/>
            <a:ext cx="1198030" cy="1198030"/>
          </a:xfrm>
          <a:prstGeom prst="rect">
            <a:avLst/>
          </a:prstGeom>
        </p:spPr>
      </p:pic>
      <p:sp>
        <p:nvSpPr>
          <p:cNvPr id="9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>
                <a:solidFill>
                  <a:srgbClr val="0000EA"/>
                </a:solidFill>
              </a:rPr>
              <a:t>Chestnut Ridge SD Feasibility Study</a:t>
            </a:r>
          </a:p>
          <a:p>
            <a:pPr>
              <a:lnSpc>
                <a:spcPct val="110000"/>
              </a:lnSpc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Option 3</a:t>
            </a:r>
            <a:endParaRPr lang="en-US" sz="1600" baseline="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4" name="EIA Logo" descr="EILOGO"/>
          <p:cNvPicPr>
            <a:picLocks noChangeAspect="1" noChangeArrowheads="1"/>
          </p:cNvPicPr>
          <p:nvPr/>
        </p:nvPicPr>
        <p:blipFill>
          <a:blip r:embed="rId4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1131643" y="779055"/>
            <a:ext cx="33635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0" baseline="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3</a:t>
            </a:r>
            <a:r>
              <a:rPr lang="en-US" sz="6000" baseline="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303" y="1286887"/>
            <a:ext cx="1251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aseline="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OPTION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r="12059"/>
          <a:stretch/>
        </p:blipFill>
        <p:spPr>
          <a:xfrm>
            <a:off x="923525" y="3044949"/>
            <a:ext cx="8218670" cy="18474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85120" y="2427507"/>
            <a:ext cx="7873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aseline="0" dirty="0">
                <a:latin typeface="+mn-lt"/>
              </a:rPr>
              <a:t>2</a:t>
            </a:r>
            <a:r>
              <a:rPr lang="en-US" sz="1800" baseline="0" dirty="0" smtClean="0">
                <a:latin typeface="+mn-lt"/>
              </a:rPr>
              <a:t> SCHOOLS: PK-6 E.S. @ M.S.; </a:t>
            </a:r>
            <a:r>
              <a:rPr lang="en-US" sz="1800" baseline="0" dirty="0">
                <a:latin typeface="+mn-lt"/>
              </a:rPr>
              <a:t>7</a:t>
            </a:r>
            <a:r>
              <a:rPr lang="en-US" sz="1800" baseline="0" dirty="0" smtClean="0">
                <a:latin typeface="+mn-lt"/>
              </a:rPr>
              <a:t>-8 M.S. &amp; </a:t>
            </a:r>
            <a:r>
              <a:rPr lang="en-US" sz="1800" baseline="0" dirty="0">
                <a:latin typeface="+mn-lt"/>
              </a:rPr>
              <a:t>9</a:t>
            </a:r>
            <a:r>
              <a:rPr lang="en-US" sz="1800" baseline="0" dirty="0" smtClean="0">
                <a:latin typeface="+mn-lt"/>
              </a:rPr>
              <a:t>-12 H.S. @ H.S.</a:t>
            </a:r>
          </a:p>
        </p:txBody>
      </p:sp>
    </p:spTree>
    <p:extLst>
      <p:ext uri="{BB962C8B-B14F-4D97-AF65-F5344CB8AC3E}">
        <p14:creationId xmlns:p14="http://schemas.microsoft.com/office/powerpoint/2010/main" val="7869309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38" name="Rectangle 9"/>
          <p:cNvSpPr>
            <a:spLocks noChangeArrowheads="1"/>
          </p:cNvSpPr>
          <p:nvPr/>
        </p:nvSpPr>
        <p:spPr bwMode="auto">
          <a:xfrm rot="16200000">
            <a:off x="1591323" y="-697053"/>
            <a:ext cx="5961352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27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 smtClean="0">
                <a:solidFill>
                  <a:srgbClr val="0000EA"/>
                </a:solidFill>
              </a:rPr>
              <a:t>PK-6 </a:t>
            </a:r>
            <a:r>
              <a:rPr lang="en-US" sz="2000" baseline="0" dirty="0">
                <a:solidFill>
                  <a:srgbClr val="0000EA"/>
                </a:solidFill>
              </a:rPr>
              <a:t>Elementary School @ M.S.</a:t>
            </a:r>
          </a:p>
          <a:p>
            <a:pPr>
              <a:lnSpc>
                <a:spcPct val="110000"/>
              </a:lnSpc>
            </a:pPr>
            <a:r>
              <a:rPr lang="en-US" sz="1600" baseline="0" dirty="0">
                <a:solidFill>
                  <a:schemeClr val="bg2">
                    <a:lumMod val="50000"/>
                  </a:schemeClr>
                </a:solidFill>
              </a:rPr>
              <a:t>Option </a:t>
            </a: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3</a:t>
            </a:r>
            <a:endParaRPr lang="en-US" sz="1600" baseline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5" name="EIA Logo" descr="EILOGO"/>
          <p:cNvPicPr>
            <a:picLocks noChangeAspect="1" noChangeArrowheads="1"/>
          </p:cNvPicPr>
          <p:nvPr/>
        </p:nvPicPr>
        <p:blipFill>
          <a:blip r:embed="rId3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38" y="1830855"/>
            <a:ext cx="7790704" cy="45110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5855" y="1124700"/>
            <a:ext cx="4339765" cy="701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u="sng" baseline="0" dirty="0" smtClean="0">
                <a:solidFill>
                  <a:srgbClr val="0000EA"/>
                </a:solidFill>
              </a:rPr>
              <a:t>Site </a:t>
            </a:r>
            <a:r>
              <a:rPr lang="en-US" u="sng" baseline="0" dirty="0">
                <a:solidFill>
                  <a:srgbClr val="0000EA"/>
                </a:solidFill>
              </a:rPr>
              <a:t>Improvements:</a:t>
            </a:r>
          </a:p>
          <a:p>
            <a:pPr algn="l"/>
            <a:endParaRPr lang="en-US" sz="500" b="0" baseline="0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050" b="0" baseline="0" dirty="0" smtClean="0">
                <a:solidFill>
                  <a:schemeClr val="bg2">
                    <a:lumMod val="50000"/>
                  </a:schemeClr>
                </a:solidFill>
              </a:rPr>
              <a:t>Existing site accommodates the new additions.</a:t>
            </a:r>
            <a:endParaRPr lang="en-US" sz="1050" b="0" i="1" baseline="0" dirty="0" smtClean="0">
              <a:solidFill>
                <a:schemeClr val="bg2">
                  <a:lumMod val="50000"/>
                </a:schemeClr>
              </a:solidFill>
            </a:endParaRPr>
          </a:p>
          <a:p>
            <a:pPr lvl="2" algn="l">
              <a:lnSpc>
                <a:spcPct val="105000"/>
              </a:lnSpc>
            </a:pPr>
            <a:endParaRPr lang="en-US" sz="1050" b="0" i="1" baseline="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8487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38" name="Rectangle 9"/>
          <p:cNvSpPr>
            <a:spLocks noChangeArrowheads="1"/>
          </p:cNvSpPr>
          <p:nvPr/>
        </p:nvSpPr>
        <p:spPr bwMode="auto">
          <a:xfrm rot="16200000">
            <a:off x="1591323" y="-697053"/>
            <a:ext cx="5961352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8"/>
          <a:stretch/>
        </p:blipFill>
        <p:spPr>
          <a:xfrm>
            <a:off x="769905" y="2438277"/>
            <a:ext cx="7796215" cy="4370363"/>
          </a:xfrm>
          <a:prstGeom prst="rect">
            <a:avLst/>
          </a:prstGeom>
        </p:spPr>
      </p:pic>
      <p:sp>
        <p:nvSpPr>
          <p:cNvPr id="27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 smtClean="0">
                <a:solidFill>
                  <a:srgbClr val="0000EA"/>
                </a:solidFill>
              </a:rPr>
              <a:t>PK-6 Elementary School @ M.S.</a:t>
            </a:r>
            <a:endParaRPr lang="en-US" sz="2000" baseline="0" dirty="0">
              <a:solidFill>
                <a:srgbClr val="0000EA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Option 3</a:t>
            </a:r>
            <a:endParaRPr lang="en-US" sz="1600" baseline="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5" name="EIA Logo" descr="EILOGO"/>
          <p:cNvPicPr>
            <a:picLocks noChangeAspect="1" noChangeArrowheads="1"/>
          </p:cNvPicPr>
          <p:nvPr/>
        </p:nvPicPr>
        <p:blipFill>
          <a:blip r:embed="rId4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30"/>
          <p:cNvSpPr txBox="1">
            <a:spLocks noChangeArrowheads="1"/>
          </p:cNvSpPr>
          <p:nvPr/>
        </p:nvSpPr>
        <p:spPr bwMode="auto">
          <a:xfrm>
            <a:off x="5340100" y="894270"/>
            <a:ext cx="3673014" cy="779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2400" baseline="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Grades</a:t>
            </a:r>
            <a:r>
              <a:rPr lang="en-US" sz="3600" baseline="0" dirty="0" smtClean="0">
                <a:solidFill>
                  <a:srgbClr val="7B1F1F"/>
                </a:solidFill>
                <a:latin typeface="+mn-lt"/>
              </a:rPr>
              <a:t> </a:t>
            </a:r>
            <a:r>
              <a:rPr lang="en-US" sz="4400" baseline="0" dirty="0" smtClean="0">
                <a:solidFill>
                  <a:srgbClr val="B7B7FF"/>
                </a:solidFill>
                <a:latin typeface="+mn-lt"/>
              </a:rPr>
              <a:t>PK-6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43875" y="1451355"/>
            <a:ext cx="930436" cy="120409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5854" y="1124700"/>
            <a:ext cx="3802096" cy="3347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u="sng" baseline="0" dirty="0" smtClean="0">
                <a:solidFill>
                  <a:srgbClr val="0000EA"/>
                </a:solidFill>
                <a:latin typeface="+mn-lt"/>
              </a:rPr>
              <a:t>Educational Program Improvements:</a:t>
            </a:r>
          </a:p>
          <a:p>
            <a:pPr algn="l">
              <a:lnSpc>
                <a:spcPct val="105000"/>
              </a:lnSpc>
            </a:pPr>
            <a:endParaRPr lang="en-US" sz="400" b="0" baseline="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algn="l">
              <a:lnSpc>
                <a:spcPct val="105000"/>
              </a:lnSpc>
            </a:pPr>
            <a:r>
              <a:rPr lang="en-US" sz="11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Added: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5 Kindergarten Classrooms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4 Pre-Kindergarten Classrooms (3 &amp; 4 years old)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2 Grade 3 Classrooms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3 Divided Classrooms (6 S.G.I.s)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2 Special Education Classrooms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5 Grade 1 Classrooms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Expanded Cafeteria Area</a:t>
            </a:r>
          </a:p>
          <a:p>
            <a:pPr algn="l">
              <a:lnSpc>
                <a:spcPct val="105000"/>
              </a:lnSpc>
            </a:pPr>
            <a:endParaRPr lang="en-US" sz="400" baseline="0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l">
              <a:lnSpc>
                <a:spcPct val="105000"/>
              </a:lnSpc>
            </a:pPr>
            <a:r>
              <a:rPr lang="en-US" sz="1100" baseline="0" dirty="0" smtClean="0">
                <a:solidFill>
                  <a:schemeClr val="bg2">
                    <a:lumMod val="50000"/>
                  </a:schemeClr>
                </a:solidFill>
              </a:rPr>
              <a:t>Converted Spaces to Accommodate:</a:t>
            </a:r>
            <a:endParaRPr lang="en-US" sz="1100" baseline="0" dirty="0">
              <a:solidFill>
                <a:schemeClr val="bg2">
                  <a:lumMod val="50000"/>
                </a:schemeClr>
              </a:solidFill>
            </a:endParaRPr>
          </a:p>
          <a:p>
            <a:pPr marL="0" lvl="1" indent="282575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</a:rPr>
              <a:t>1 Alternative Education Classroom</a:t>
            </a:r>
          </a:p>
          <a:p>
            <a:pPr marL="0" lvl="1" indent="282575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</a:rPr>
              <a:t>S.G.I.s &amp; S.E. Classrooms</a:t>
            </a:r>
          </a:p>
          <a:p>
            <a:pPr marL="0" lvl="1" indent="282575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</a:rPr>
              <a:t>Expansion of Administration Suite</a:t>
            </a:r>
          </a:p>
          <a:p>
            <a:pPr marL="0" lvl="1" indent="282575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</a:rPr>
              <a:t>Motor Skills Room &amp; Student Commons</a:t>
            </a:r>
          </a:p>
          <a:p>
            <a:pPr marL="0" lvl="1" indent="282575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</a:rPr>
              <a:t>All grades 1-6 Classrooms</a:t>
            </a:r>
          </a:p>
          <a:p>
            <a:pPr marL="0" lvl="1" indent="282575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</a:rPr>
              <a:t> Science Labs</a:t>
            </a:r>
          </a:p>
          <a:p>
            <a:pPr marL="0" lvl="1" indent="282575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</a:rPr>
              <a:t>Chorus and Band Rooms remain</a:t>
            </a:r>
            <a:endParaRPr lang="en-US" sz="1100" b="0" baseline="0" dirty="0" smtClean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marL="631825" lvl="1" indent="-228600" algn="l">
              <a:lnSpc>
                <a:spcPct val="105000"/>
              </a:lnSpc>
              <a:buFont typeface="Wingdings" panose="05000000000000000000" pitchFamily="2" charset="2"/>
              <a:buChar char="ü"/>
            </a:pPr>
            <a:endParaRPr lang="en-US" sz="600" b="0" i="1" baseline="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141777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38" name="Rectangle 9"/>
          <p:cNvSpPr>
            <a:spLocks noChangeArrowheads="1"/>
          </p:cNvSpPr>
          <p:nvPr/>
        </p:nvSpPr>
        <p:spPr bwMode="auto">
          <a:xfrm rot="16200000">
            <a:off x="1591323" y="-697053"/>
            <a:ext cx="5961352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27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 smtClean="0">
                <a:solidFill>
                  <a:srgbClr val="0000EA"/>
                </a:solidFill>
              </a:rPr>
              <a:t>7-8 </a:t>
            </a:r>
            <a:r>
              <a:rPr lang="en-US" sz="2000" baseline="0" dirty="0">
                <a:solidFill>
                  <a:srgbClr val="0000EA"/>
                </a:solidFill>
              </a:rPr>
              <a:t>Middle / 9-12 High School @ H.S.</a:t>
            </a:r>
          </a:p>
          <a:p>
            <a:pPr>
              <a:lnSpc>
                <a:spcPct val="110000"/>
              </a:lnSpc>
            </a:pPr>
            <a:r>
              <a:rPr lang="en-US" sz="1600" baseline="0" dirty="0">
                <a:solidFill>
                  <a:schemeClr val="bg2">
                    <a:lumMod val="50000"/>
                  </a:schemeClr>
                </a:solidFill>
              </a:rPr>
              <a:t>Option </a:t>
            </a: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3</a:t>
            </a:r>
            <a:endParaRPr lang="en-US" sz="1600" baseline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5" name="EIA Logo" descr="EILOGO"/>
          <p:cNvPicPr>
            <a:picLocks noChangeAspect="1" noChangeArrowheads="1"/>
          </p:cNvPicPr>
          <p:nvPr/>
        </p:nvPicPr>
        <p:blipFill>
          <a:blip r:embed="rId3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08"/>
          <a:stretch/>
        </p:blipFill>
        <p:spPr>
          <a:xfrm>
            <a:off x="1614815" y="894269"/>
            <a:ext cx="7078310" cy="59075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5855" y="1124700"/>
            <a:ext cx="2765160" cy="1945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u="sng" baseline="0" dirty="0" smtClean="0">
                <a:solidFill>
                  <a:srgbClr val="0000EA"/>
                </a:solidFill>
              </a:rPr>
              <a:t>Site </a:t>
            </a:r>
            <a:r>
              <a:rPr lang="en-US" u="sng" baseline="0" dirty="0">
                <a:solidFill>
                  <a:srgbClr val="0000EA"/>
                </a:solidFill>
              </a:rPr>
              <a:t>Improvements:</a:t>
            </a:r>
          </a:p>
          <a:p>
            <a:pPr algn="l"/>
            <a:endParaRPr lang="en-US" sz="500" b="0" baseline="0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050" b="0" baseline="0" dirty="0" smtClean="0">
                <a:solidFill>
                  <a:schemeClr val="bg2">
                    <a:lumMod val="50000"/>
                  </a:schemeClr>
                </a:solidFill>
              </a:rPr>
              <a:t>Demolition of Central ES Building</a:t>
            </a:r>
          </a:p>
          <a:p>
            <a:pPr marL="285750" indent="-285750"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050" b="0" baseline="0" dirty="0" smtClean="0">
                <a:solidFill>
                  <a:schemeClr val="bg2">
                    <a:lumMod val="50000"/>
                  </a:schemeClr>
                </a:solidFill>
              </a:rPr>
              <a:t>New Parking Areas @ Central ES Site</a:t>
            </a:r>
          </a:p>
          <a:p>
            <a:pPr marL="285750" indent="-285750"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050" b="0" baseline="0" dirty="0" smtClean="0">
                <a:solidFill>
                  <a:schemeClr val="bg2">
                    <a:lumMod val="50000"/>
                  </a:schemeClr>
                </a:solidFill>
              </a:rPr>
              <a:t>New Car Drop-Off Loop and Service Drive</a:t>
            </a:r>
          </a:p>
          <a:p>
            <a:pPr marL="285750" indent="-285750"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050" b="0" baseline="0" dirty="0" smtClean="0">
                <a:solidFill>
                  <a:schemeClr val="bg2">
                    <a:lumMod val="50000"/>
                  </a:schemeClr>
                </a:solidFill>
              </a:rPr>
              <a:t>Existing Site accommodates New </a:t>
            </a:r>
            <a:r>
              <a:rPr lang="en-US" sz="1050" b="0" baseline="0" dirty="0">
                <a:solidFill>
                  <a:schemeClr val="bg2">
                    <a:lumMod val="50000"/>
                  </a:schemeClr>
                </a:solidFill>
              </a:rPr>
              <a:t>A</a:t>
            </a:r>
            <a:r>
              <a:rPr lang="en-US" sz="1050" b="0" baseline="0" dirty="0" smtClean="0">
                <a:solidFill>
                  <a:schemeClr val="bg2">
                    <a:lumMod val="50000"/>
                  </a:schemeClr>
                </a:solidFill>
              </a:rPr>
              <a:t>dditions</a:t>
            </a:r>
          </a:p>
          <a:p>
            <a:pPr marL="285750" indent="-285750"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050" b="0" baseline="0" dirty="0" smtClean="0">
                <a:solidFill>
                  <a:schemeClr val="bg2">
                    <a:lumMod val="50000"/>
                  </a:schemeClr>
                </a:solidFill>
              </a:rPr>
              <a:t>Lower HS parking relocated and Service Drive Reconfigured</a:t>
            </a:r>
          </a:p>
          <a:p>
            <a:pPr lvl="2" algn="l">
              <a:lnSpc>
                <a:spcPct val="105000"/>
              </a:lnSpc>
            </a:pPr>
            <a:endParaRPr lang="en-US" sz="1050" b="0" i="1" baseline="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5136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38" name="Rectangle 9"/>
          <p:cNvSpPr>
            <a:spLocks noChangeArrowheads="1"/>
          </p:cNvSpPr>
          <p:nvPr/>
        </p:nvSpPr>
        <p:spPr bwMode="auto">
          <a:xfrm rot="16200000">
            <a:off x="1591323" y="-697053"/>
            <a:ext cx="5961352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8"/>
          <a:stretch/>
        </p:blipFill>
        <p:spPr>
          <a:xfrm>
            <a:off x="4149545" y="3121760"/>
            <a:ext cx="4954245" cy="35853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2" b="11616"/>
          <a:stretch/>
        </p:blipFill>
        <p:spPr>
          <a:xfrm>
            <a:off x="1805" y="3352190"/>
            <a:ext cx="4570195" cy="2957185"/>
          </a:xfrm>
          <a:prstGeom prst="rect">
            <a:avLst/>
          </a:prstGeom>
        </p:spPr>
      </p:pic>
      <p:sp>
        <p:nvSpPr>
          <p:cNvPr id="27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 smtClean="0">
                <a:solidFill>
                  <a:srgbClr val="0000EA"/>
                </a:solidFill>
              </a:rPr>
              <a:t>7-8 Middle / 9-12 High School @ H.S</a:t>
            </a:r>
            <a:r>
              <a:rPr lang="en-US" sz="2000" baseline="0" dirty="0">
                <a:solidFill>
                  <a:srgbClr val="0000EA"/>
                </a:solidFill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Option 3</a:t>
            </a:r>
            <a:endParaRPr lang="en-US" sz="1600" baseline="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5" name="EIA Logo" descr="EILOGO"/>
          <p:cNvPicPr>
            <a:picLocks noChangeAspect="1" noChangeArrowheads="1"/>
          </p:cNvPicPr>
          <p:nvPr/>
        </p:nvPicPr>
        <p:blipFill>
          <a:blip r:embed="rId5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30"/>
          <p:cNvSpPr txBox="1">
            <a:spLocks noChangeArrowheads="1"/>
          </p:cNvSpPr>
          <p:nvPr/>
        </p:nvSpPr>
        <p:spPr bwMode="auto">
          <a:xfrm>
            <a:off x="5340100" y="894270"/>
            <a:ext cx="3673014" cy="779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2400" baseline="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Grades</a:t>
            </a:r>
            <a:r>
              <a:rPr lang="en-US" sz="3600" baseline="0" dirty="0" smtClean="0">
                <a:solidFill>
                  <a:srgbClr val="7B1F1F"/>
                </a:solidFill>
                <a:latin typeface="+mn-lt"/>
              </a:rPr>
              <a:t> </a:t>
            </a:r>
            <a:r>
              <a:rPr lang="en-US" sz="4400" baseline="0" dirty="0" smtClean="0">
                <a:solidFill>
                  <a:srgbClr val="B7B7FF"/>
                </a:solidFill>
                <a:latin typeface="+mn-lt"/>
              </a:rPr>
              <a:t>7-12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43875" y="1451355"/>
            <a:ext cx="930436" cy="120409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576737" y="6462995"/>
            <a:ext cx="13423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aseline="0" dirty="0" smtClean="0">
                <a:solidFill>
                  <a:schemeClr val="bg2">
                    <a:lumMod val="50000"/>
                  </a:schemeClr>
                </a:solidFill>
                <a:latin typeface="Avenir LT 55 Roman" pitchFamily="2" charset="0"/>
              </a:rPr>
              <a:t>LOWER FLOOR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60350" y="6462593"/>
            <a:ext cx="10803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aseline="0" dirty="0" smtClean="0">
                <a:solidFill>
                  <a:schemeClr val="bg2">
                    <a:lumMod val="50000"/>
                  </a:schemeClr>
                </a:solidFill>
                <a:latin typeface="Avenir LT 55 Roman" pitchFamily="2" charset="0"/>
              </a:rPr>
              <a:t>UPPER FLOOR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5854" y="1124700"/>
            <a:ext cx="3802096" cy="292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u="sng" baseline="0" dirty="0" smtClean="0">
                <a:solidFill>
                  <a:srgbClr val="0000EA"/>
                </a:solidFill>
                <a:latin typeface="+mn-lt"/>
              </a:rPr>
              <a:t>Educational Program Improvements:</a:t>
            </a:r>
          </a:p>
          <a:p>
            <a:pPr algn="l">
              <a:lnSpc>
                <a:spcPct val="105000"/>
              </a:lnSpc>
            </a:pPr>
            <a:endParaRPr lang="en-US" sz="400" b="0" baseline="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algn="l">
              <a:lnSpc>
                <a:spcPct val="105000"/>
              </a:lnSpc>
            </a:pPr>
            <a:r>
              <a:rPr lang="en-US" sz="11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Added: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MS Gym with Locker Rooms, Storage, 2 P.E. Offices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MS Administration Suite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MS Art Room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MS Health Classroom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>
                <a:solidFill>
                  <a:schemeClr val="bg2">
                    <a:lumMod val="50000"/>
                  </a:schemeClr>
                </a:solidFill>
              </a:rPr>
              <a:t>HS Health Classroom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Faculty Room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MS STEM Lab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1 Special Education Classroom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5 Grade 7 Classrooms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1 Grade 8 Classroom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</a:rPr>
              <a:t>1 </a:t>
            </a:r>
            <a:r>
              <a:rPr lang="en-US" sz="1100" b="0" baseline="0" dirty="0">
                <a:solidFill>
                  <a:schemeClr val="bg2">
                    <a:lumMod val="50000"/>
                  </a:schemeClr>
                </a:solidFill>
              </a:rPr>
              <a:t>Divided Classroom (2 S.G.I.s)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>
                <a:solidFill>
                  <a:schemeClr val="bg2">
                    <a:lumMod val="50000"/>
                  </a:schemeClr>
                </a:solidFill>
              </a:rPr>
              <a:t>MS Alternative Education </a:t>
            </a: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</a:rPr>
              <a:t>Classroom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>
                <a:solidFill>
                  <a:schemeClr val="bg2">
                    <a:lumMod val="50000"/>
                  </a:schemeClr>
                </a:solidFill>
              </a:rPr>
              <a:t>HS Alternative Education </a:t>
            </a: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</a:rPr>
              <a:t>Classroom</a:t>
            </a:r>
            <a:endParaRPr lang="en-US" sz="1100" b="0" baseline="0" dirty="0" smtClean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marL="631825" lvl="1" indent="-228600" algn="l">
              <a:lnSpc>
                <a:spcPct val="105000"/>
              </a:lnSpc>
              <a:buFont typeface="Wingdings" panose="05000000000000000000" pitchFamily="2" charset="2"/>
              <a:buChar char="ü"/>
            </a:pPr>
            <a:endParaRPr lang="en-US" sz="600" b="0" i="1" baseline="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11138" y="1547155"/>
            <a:ext cx="3216071" cy="1667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Expanded Cafeteria Area with Cyber Café 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Wrestling Room</a:t>
            </a:r>
          </a:p>
          <a:p>
            <a:pPr marL="285750" indent="-285750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Weight Room</a:t>
            </a:r>
          </a:p>
          <a:p>
            <a:pPr algn="l">
              <a:lnSpc>
                <a:spcPct val="105000"/>
              </a:lnSpc>
            </a:pPr>
            <a:endParaRPr lang="en-US" sz="400" b="0" baseline="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algn="l">
              <a:lnSpc>
                <a:spcPct val="105000"/>
              </a:lnSpc>
            </a:pPr>
            <a:r>
              <a:rPr lang="en-US" sz="1100" baseline="0" dirty="0" smtClean="0">
                <a:solidFill>
                  <a:schemeClr val="bg2">
                    <a:lumMod val="50000"/>
                  </a:schemeClr>
                </a:solidFill>
              </a:rPr>
              <a:t>Converted Space to Accommodate:</a:t>
            </a:r>
            <a:endParaRPr lang="en-US" sz="1100" baseline="0" dirty="0">
              <a:solidFill>
                <a:schemeClr val="bg2">
                  <a:lumMod val="50000"/>
                </a:schemeClr>
              </a:solidFill>
            </a:endParaRPr>
          </a:p>
          <a:p>
            <a:pPr marL="0" lvl="1" indent="282575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</a:rPr>
              <a:t>Music Classroom</a:t>
            </a:r>
          </a:p>
          <a:p>
            <a:pPr marL="0" lvl="1" indent="282575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</a:rPr>
              <a:t>Cardio Room</a:t>
            </a:r>
          </a:p>
          <a:p>
            <a:pPr marL="0" lvl="1" indent="282575" algn="l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sz="1100" b="0" baseline="0" dirty="0" smtClean="0">
                <a:solidFill>
                  <a:schemeClr val="bg2">
                    <a:lumMod val="50000"/>
                  </a:schemeClr>
                </a:solidFill>
              </a:rPr>
              <a:t>Athletic Director’s Office</a:t>
            </a:r>
            <a:endParaRPr lang="en-US" sz="1100" b="0" baseline="0" dirty="0">
              <a:solidFill>
                <a:schemeClr val="bg2">
                  <a:lumMod val="50000"/>
                </a:schemeClr>
              </a:solidFill>
            </a:endParaRPr>
          </a:p>
          <a:p>
            <a:pPr algn="l">
              <a:lnSpc>
                <a:spcPct val="105000"/>
              </a:lnSpc>
            </a:pPr>
            <a:endParaRPr lang="en-US" sz="1050" b="0" baseline="0" dirty="0" smtClean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marL="631825" lvl="1" indent="-228600" algn="l">
              <a:lnSpc>
                <a:spcPct val="105000"/>
              </a:lnSpc>
              <a:buFont typeface="Wingdings" panose="05000000000000000000" pitchFamily="2" charset="2"/>
              <a:buChar char="ü"/>
            </a:pPr>
            <a:endParaRPr lang="en-US" sz="600" b="0" i="1" baseline="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07331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 rot="16200000">
            <a:off x="1574026" y="-728679"/>
            <a:ext cx="5995953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651" y="395005"/>
            <a:ext cx="1416959" cy="1005477"/>
          </a:xfrm>
          <a:prstGeom prst="rect">
            <a:avLst/>
          </a:prstGeom>
        </p:spPr>
      </p:pic>
      <p:sp>
        <p:nvSpPr>
          <p:cNvPr id="9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 smtClean="0">
                <a:solidFill>
                  <a:srgbClr val="0000EA"/>
                </a:solidFill>
              </a:rPr>
              <a:t>Chestnut Ridge SD </a:t>
            </a:r>
            <a:r>
              <a:rPr lang="en-US" sz="2000" baseline="0" dirty="0">
                <a:solidFill>
                  <a:srgbClr val="0000EA"/>
                </a:solidFill>
              </a:rPr>
              <a:t>Feasibility Study</a:t>
            </a:r>
          </a:p>
          <a:p>
            <a:pPr>
              <a:lnSpc>
                <a:spcPct val="110000"/>
              </a:lnSpc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Option 3 - Cost Summary</a:t>
            </a:r>
            <a:endParaRPr lang="en-US" sz="1600" baseline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4" name="EIA Logo" descr="EILOGO"/>
          <p:cNvPicPr>
            <a:picLocks noChangeAspect="1" noChangeArrowheads="1"/>
          </p:cNvPicPr>
          <p:nvPr/>
        </p:nvPicPr>
        <p:blipFill>
          <a:blip r:embed="rId4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Rectangle 22"/>
          <p:cNvSpPr/>
          <p:nvPr/>
        </p:nvSpPr>
        <p:spPr bwMode="auto">
          <a:xfrm>
            <a:off x="769905" y="1854395"/>
            <a:ext cx="7681000" cy="1348910"/>
          </a:xfrm>
          <a:prstGeom prst="rect">
            <a:avLst/>
          </a:prstGeom>
          <a:solidFill>
            <a:srgbClr val="E1EB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69905" y="3352190"/>
            <a:ext cx="7681000" cy="1348910"/>
          </a:xfrm>
          <a:prstGeom prst="rect">
            <a:avLst/>
          </a:prstGeom>
          <a:solidFill>
            <a:srgbClr val="E1EB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769905" y="4849985"/>
            <a:ext cx="7681000" cy="845345"/>
          </a:xfrm>
          <a:prstGeom prst="rect">
            <a:avLst/>
          </a:prstGeom>
          <a:solidFill>
            <a:srgbClr val="F5F8D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cxnSp>
        <p:nvCxnSpPr>
          <p:cNvPr id="42" name="Straight Connector 41"/>
          <p:cNvCxnSpPr/>
          <p:nvPr/>
        </p:nvCxnSpPr>
        <p:spPr bwMode="auto">
          <a:xfrm>
            <a:off x="769905" y="4811580"/>
            <a:ext cx="7681000" cy="0"/>
          </a:xfrm>
          <a:prstGeom prst="line">
            <a:avLst/>
          </a:prstGeom>
          <a:ln w="76200">
            <a:solidFill>
              <a:srgbClr val="0000EA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961931" y="4901767"/>
            <a:ext cx="737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800" baseline="0" dirty="0">
              <a:solidFill>
                <a:schemeClr val="bg2">
                  <a:lumMod val="50000"/>
                </a:schemeClr>
              </a:solidFill>
            </a:endParaRPr>
          </a:p>
          <a:p>
            <a:pPr algn="r"/>
            <a:r>
              <a:rPr lang="en-US" sz="2800" b="0" baseline="0" dirty="0" smtClean="0">
                <a:solidFill>
                  <a:srgbClr val="0000EA"/>
                </a:solidFill>
                <a:latin typeface="+mj-lt"/>
              </a:rPr>
              <a:t>Option 3 Total Project Cost: </a:t>
            </a:r>
            <a:r>
              <a:rPr lang="en-US" sz="2800" baseline="0" dirty="0" smtClean="0">
                <a:solidFill>
                  <a:srgbClr val="0000EA"/>
                </a:solidFill>
                <a:latin typeface="+mj-lt"/>
              </a:rPr>
              <a:t>$30,712,000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72475" y="1944582"/>
            <a:ext cx="7463215" cy="1138773"/>
            <a:chOff x="834070" y="1406912"/>
            <a:chExt cx="7463215" cy="1138773"/>
          </a:xfrm>
        </p:grpSpPr>
        <p:sp>
          <p:nvSpPr>
            <p:cNvPr id="22" name="TextBox 21"/>
            <p:cNvSpPr txBox="1"/>
            <p:nvPr/>
          </p:nvSpPr>
          <p:spPr>
            <a:xfrm>
              <a:off x="2330354" y="1406912"/>
              <a:ext cx="5966931" cy="11387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0" baseline="0" dirty="0" smtClean="0">
                  <a:solidFill>
                    <a:schemeClr val="bg2">
                      <a:lumMod val="50000"/>
                    </a:schemeClr>
                  </a:solidFill>
                </a:rPr>
                <a:t>Total Construction Cost</a:t>
              </a:r>
              <a:r>
                <a:rPr lang="en-US" sz="2000" b="0" baseline="0" dirty="0">
                  <a:solidFill>
                    <a:schemeClr val="bg2">
                      <a:lumMod val="50000"/>
                    </a:schemeClr>
                  </a:solidFill>
                </a:rPr>
                <a:t>: </a:t>
              </a:r>
              <a:r>
                <a:rPr lang="en-US" sz="2000" u="sng" baseline="0" dirty="0" smtClean="0">
                  <a:solidFill>
                    <a:schemeClr val="bg2">
                      <a:lumMod val="50000"/>
                    </a:schemeClr>
                  </a:solidFill>
                </a:rPr>
                <a:t>$8,615,500</a:t>
              </a:r>
            </a:p>
            <a:p>
              <a:pPr algn="r"/>
              <a:r>
                <a:rPr lang="en-US" sz="2000" baseline="0" dirty="0" smtClean="0">
                  <a:solidFill>
                    <a:schemeClr val="bg2">
                      <a:lumMod val="50000"/>
                    </a:schemeClr>
                  </a:solidFill>
                </a:rPr>
                <a:t>x 1.25</a:t>
              </a:r>
            </a:p>
            <a:p>
              <a:pPr algn="r"/>
              <a:endParaRPr lang="en-US" sz="800" baseline="0" dirty="0">
                <a:solidFill>
                  <a:schemeClr val="bg2">
                    <a:lumMod val="50000"/>
                  </a:schemeClr>
                </a:solidFill>
              </a:endParaRPr>
            </a:p>
            <a:p>
              <a:pPr algn="r"/>
              <a:r>
                <a:rPr lang="en-US" sz="2000" b="0" baseline="0" dirty="0" smtClean="0">
                  <a:solidFill>
                    <a:srgbClr val="0000EA"/>
                  </a:solidFill>
                  <a:latin typeface="+mj-lt"/>
                </a:rPr>
                <a:t>Total Project Cost: </a:t>
              </a:r>
              <a:r>
                <a:rPr lang="en-US" sz="2000" baseline="0" dirty="0" smtClean="0">
                  <a:solidFill>
                    <a:srgbClr val="0000EA"/>
                  </a:solidFill>
                  <a:latin typeface="+mj-lt"/>
                </a:rPr>
                <a:t>$10,769,000</a:t>
              </a:r>
            </a:p>
          </p:txBody>
        </p:sp>
        <p:cxnSp>
          <p:nvCxnSpPr>
            <p:cNvPr id="24" name="Straight Connector 23"/>
            <p:cNvCxnSpPr/>
            <p:nvPr/>
          </p:nvCxnSpPr>
          <p:spPr bwMode="auto">
            <a:xfrm>
              <a:off x="3727090" y="2127965"/>
              <a:ext cx="4493385" cy="0"/>
            </a:xfrm>
            <a:prstGeom prst="line">
              <a:avLst/>
            </a:prstGeom>
            <a:ln w="38100">
              <a:solidFill>
                <a:srgbClr val="0000EA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834070" y="1547155"/>
              <a:ext cx="235534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3200" baseline="0" dirty="0" smtClean="0">
                  <a:solidFill>
                    <a:schemeClr val="bg2">
                      <a:lumMod val="50000"/>
                    </a:schemeClr>
                  </a:solidFill>
                  <a:latin typeface="+mj-lt"/>
                </a:rPr>
                <a:t>ES</a:t>
              </a:r>
            </a:p>
            <a:p>
              <a:pPr algn="l"/>
              <a:r>
                <a:rPr lang="en-US" sz="2400" baseline="0" dirty="0" smtClean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(Grades PK-6)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72475" y="3467405"/>
            <a:ext cx="7463215" cy="1138773"/>
            <a:chOff x="834070" y="1406912"/>
            <a:chExt cx="7463215" cy="1138773"/>
          </a:xfrm>
        </p:grpSpPr>
        <p:sp>
          <p:nvSpPr>
            <p:cNvPr id="27" name="TextBox 26"/>
            <p:cNvSpPr txBox="1"/>
            <p:nvPr/>
          </p:nvSpPr>
          <p:spPr>
            <a:xfrm>
              <a:off x="2330354" y="1406912"/>
              <a:ext cx="5966931" cy="11387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0" baseline="0" dirty="0" smtClean="0">
                  <a:solidFill>
                    <a:schemeClr val="bg2">
                      <a:lumMod val="50000"/>
                    </a:schemeClr>
                  </a:solidFill>
                </a:rPr>
                <a:t>Total Construction Cost</a:t>
              </a:r>
              <a:r>
                <a:rPr lang="en-US" sz="2000" b="0" baseline="0" dirty="0">
                  <a:solidFill>
                    <a:schemeClr val="bg2">
                      <a:lumMod val="50000"/>
                    </a:schemeClr>
                  </a:solidFill>
                </a:rPr>
                <a:t>: </a:t>
              </a:r>
              <a:r>
                <a:rPr lang="en-US" sz="2000" u="sng" baseline="0" dirty="0" smtClean="0">
                  <a:solidFill>
                    <a:schemeClr val="bg2">
                      <a:lumMod val="50000"/>
                    </a:schemeClr>
                  </a:solidFill>
                </a:rPr>
                <a:t>$15,954,100</a:t>
              </a:r>
            </a:p>
            <a:p>
              <a:pPr algn="r"/>
              <a:r>
                <a:rPr lang="en-US" sz="2000" baseline="0" dirty="0" smtClean="0">
                  <a:solidFill>
                    <a:schemeClr val="bg2">
                      <a:lumMod val="50000"/>
                    </a:schemeClr>
                  </a:solidFill>
                </a:rPr>
                <a:t>x 1.25</a:t>
              </a:r>
            </a:p>
            <a:p>
              <a:pPr algn="r"/>
              <a:endParaRPr lang="en-US" sz="800" baseline="0" dirty="0">
                <a:solidFill>
                  <a:schemeClr val="bg2">
                    <a:lumMod val="50000"/>
                  </a:schemeClr>
                </a:solidFill>
              </a:endParaRPr>
            </a:p>
            <a:p>
              <a:pPr algn="r"/>
              <a:r>
                <a:rPr lang="en-US" sz="2000" b="0" baseline="0" dirty="0" smtClean="0">
                  <a:solidFill>
                    <a:srgbClr val="0000EA"/>
                  </a:solidFill>
                  <a:latin typeface="+mj-lt"/>
                </a:rPr>
                <a:t>Total Project Cost: </a:t>
              </a:r>
              <a:r>
                <a:rPr lang="en-US" sz="2000" baseline="0" dirty="0" smtClean="0">
                  <a:solidFill>
                    <a:srgbClr val="0000EA"/>
                  </a:solidFill>
                  <a:latin typeface="+mj-lt"/>
                </a:rPr>
                <a:t>$19,943,000</a:t>
              </a:r>
            </a:p>
          </p:txBody>
        </p:sp>
        <p:cxnSp>
          <p:nvCxnSpPr>
            <p:cNvPr id="29" name="Straight Connector 28"/>
            <p:cNvCxnSpPr/>
            <p:nvPr/>
          </p:nvCxnSpPr>
          <p:spPr bwMode="auto">
            <a:xfrm>
              <a:off x="3727090" y="2127965"/>
              <a:ext cx="4493385" cy="0"/>
            </a:xfrm>
            <a:prstGeom prst="line">
              <a:avLst/>
            </a:prstGeom>
            <a:ln w="38100">
              <a:solidFill>
                <a:srgbClr val="0000EA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834070" y="1547155"/>
              <a:ext cx="235534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3200" baseline="0" dirty="0" smtClean="0">
                  <a:solidFill>
                    <a:schemeClr val="bg2">
                      <a:lumMod val="50000"/>
                    </a:schemeClr>
                  </a:solidFill>
                  <a:latin typeface="+mj-lt"/>
                </a:rPr>
                <a:t>MSHS</a:t>
              </a:r>
            </a:p>
            <a:p>
              <a:pPr algn="l"/>
              <a:r>
                <a:rPr lang="en-US" sz="2400" baseline="0" dirty="0" smtClean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(Grades 7-12)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7392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5367" y="2024024"/>
            <a:ext cx="2743200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0" dirty="0" smtClean="0">
                <a:latin typeface="+mn-lt"/>
                <a:cs typeface="Arial" panose="020B0604020202020204" pitchFamily="34" charset="0"/>
              </a:rPr>
              <a:t>Architect, Engineers, and SD Team prioritize the work items and assign ranking to each work item</a:t>
            </a:r>
          </a:p>
          <a:p>
            <a:endParaRPr lang="en-US" sz="1400" dirty="0" smtClean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5" name="EIA Logo" descr="EILOGO"/>
          <p:cNvPicPr>
            <a:picLocks noChangeAspect="1" noChangeArrowheads="1"/>
          </p:cNvPicPr>
          <p:nvPr/>
        </p:nvPicPr>
        <p:blipFill>
          <a:blip r:embed="rId3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29655" y="3684976"/>
            <a:ext cx="3305410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8000"/>
              </a:lnSpc>
            </a:pPr>
            <a:r>
              <a:rPr lang="en-US" sz="1400" baseline="0" dirty="0" smtClean="0">
                <a:solidFill>
                  <a:srgbClr val="009900"/>
                </a:solidFill>
                <a:latin typeface="+mj-lt"/>
                <a:cs typeface="Arial" panose="020B0604020202020204" pitchFamily="34" charset="0"/>
              </a:rPr>
              <a:t>RANK 1</a:t>
            </a:r>
          </a:p>
          <a:p>
            <a:pPr>
              <a:lnSpc>
                <a:spcPct val="108000"/>
              </a:lnSpc>
            </a:pPr>
            <a:r>
              <a:rPr lang="en-US" sz="1400" b="0" baseline="0" dirty="0" smtClean="0">
                <a:latin typeface="+mj-lt"/>
                <a:cs typeface="Arial" panose="020B0604020202020204" pitchFamily="34" charset="0"/>
              </a:rPr>
              <a:t>HIGH</a:t>
            </a:r>
            <a:r>
              <a:rPr lang="en-US" sz="1400" baseline="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1400" b="0" baseline="0" dirty="0" smtClean="0">
                <a:latin typeface="+mj-lt"/>
                <a:cs typeface="Arial" panose="020B0604020202020204" pitchFamily="34" charset="0"/>
              </a:rPr>
              <a:t>PRIORITY</a:t>
            </a:r>
          </a:p>
          <a:p>
            <a:pPr>
              <a:lnSpc>
                <a:spcPct val="108000"/>
              </a:lnSpc>
            </a:pPr>
            <a:endParaRPr lang="en-US" sz="900" baseline="0" dirty="0">
              <a:latin typeface="+mj-lt"/>
              <a:cs typeface="Arial" panose="020B0604020202020204" pitchFamily="34" charset="0"/>
            </a:endParaRPr>
          </a:p>
          <a:p>
            <a:pPr>
              <a:lnSpc>
                <a:spcPct val="108000"/>
              </a:lnSpc>
            </a:pPr>
            <a:r>
              <a:rPr lang="en-US" sz="1400" baseline="0" dirty="0" smtClean="0">
                <a:solidFill>
                  <a:srgbClr val="009900"/>
                </a:solidFill>
                <a:latin typeface="+mj-lt"/>
                <a:cs typeface="Arial" panose="020B0604020202020204" pitchFamily="34" charset="0"/>
              </a:rPr>
              <a:t>RANK 2</a:t>
            </a:r>
          </a:p>
          <a:p>
            <a:pPr>
              <a:lnSpc>
                <a:spcPct val="108000"/>
              </a:lnSpc>
            </a:pPr>
            <a:r>
              <a:rPr lang="en-US" sz="1400" b="0" baseline="0" dirty="0" smtClean="0">
                <a:latin typeface="+mj-lt"/>
                <a:cs typeface="Arial" panose="020B0604020202020204" pitchFamily="34" charset="0"/>
              </a:rPr>
              <a:t>MEDIUM PRIORITY</a:t>
            </a:r>
          </a:p>
          <a:p>
            <a:pPr>
              <a:lnSpc>
                <a:spcPct val="108000"/>
              </a:lnSpc>
            </a:pPr>
            <a:endParaRPr lang="en-US" sz="900" baseline="0" dirty="0">
              <a:latin typeface="+mj-lt"/>
              <a:cs typeface="Arial" panose="020B0604020202020204" pitchFamily="34" charset="0"/>
            </a:endParaRPr>
          </a:p>
          <a:p>
            <a:pPr>
              <a:lnSpc>
                <a:spcPct val="108000"/>
              </a:lnSpc>
            </a:pPr>
            <a:r>
              <a:rPr lang="en-US" sz="1400" baseline="0" dirty="0" smtClean="0">
                <a:solidFill>
                  <a:srgbClr val="009900"/>
                </a:solidFill>
                <a:latin typeface="+mj-lt"/>
                <a:cs typeface="Arial" panose="020B0604020202020204" pitchFamily="34" charset="0"/>
              </a:rPr>
              <a:t>RANK 3</a:t>
            </a:r>
          </a:p>
          <a:p>
            <a:pPr>
              <a:lnSpc>
                <a:spcPct val="108000"/>
              </a:lnSpc>
            </a:pPr>
            <a:r>
              <a:rPr lang="en-US" sz="1400" b="0" baseline="0" dirty="0" smtClean="0">
                <a:latin typeface="+mj-lt"/>
                <a:cs typeface="Arial" panose="020B0604020202020204" pitchFamily="34" charset="0"/>
              </a:rPr>
              <a:t>LOW PRIORITY</a:t>
            </a:r>
          </a:p>
          <a:p>
            <a:pPr>
              <a:lnSpc>
                <a:spcPct val="108000"/>
              </a:lnSpc>
            </a:pPr>
            <a:r>
              <a:rPr lang="en-US" sz="1400" b="0" baseline="0" dirty="0" smtClean="0">
                <a:latin typeface="+mj-lt"/>
                <a:cs typeface="Arial" panose="020B0604020202020204" pitchFamily="34" charset="0"/>
              </a:rPr>
              <a:t>FUTURE CONSIDERATION</a:t>
            </a:r>
          </a:p>
          <a:p>
            <a:pPr>
              <a:lnSpc>
                <a:spcPct val="108000"/>
              </a:lnSpc>
            </a:pPr>
            <a:endParaRPr lang="en-US" sz="900" baseline="0" dirty="0">
              <a:latin typeface="+mj-lt"/>
              <a:cs typeface="Arial" panose="020B0604020202020204" pitchFamily="34" charset="0"/>
            </a:endParaRPr>
          </a:p>
          <a:p>
            <a:pPr>
              <a:lnSpc>
                <a:spcPct val="108000"/>
              </a:lnSpc>
            </a:pPr>
            <a:r>
              <a:rPr lang="en-US" sz="1400" baseline="0" dirty="0" smtClean="0">
                <a:solidFill>
                  <a:srgbClr val="009900"/>
                </a:solidFill>
                <a:latin typeface="+mj-lt"/>
                <a:cs typeface="Arial" panose="020B0604020202020204" pitchFamily="34" charset="0"/>
              </a:rPr>
              <a:t>RANK 4</a:t>
            </a:r>
          </a:p>
          <a:p>
            <a:pPr>
              <a:lnSpc>
                <a:spcPct val="108000"/>
              </a:lnSpc>
            </a:pPr>
            <a:r>
              <a:rPr lang="en-US" sz="1400" b="0" baseline="0" dirty="0" smtClean="0">
                <a:latin typeface="+mj-lt"/>
                <a:cs typeface="Arial" panose="020B0604020202020204" pitchFamily="34" charset="0"/>
              </a:rPr>
              <a:t>OPTIONAL</a:t>
            </a:r>
          </a:p>
          <a:p>
            <a:pPr>
              <a:lnSpc>
                <a:spcPct val="108000"/>
              </a:lnSpc>
            </a:pPr>
            <a:r>
              <a:rPr lang="en-US" sz="1400" b="0" baseline="0" dirty="0" smtClean="0">
                <a:latin typeface="+mj-lt"/>
                <a:cs typeface="Arial" panose="020B0604020202020204" pitchFamily="34" charset="0"/>
              </a:rPr>
              <a:t>SEPARATE FUTURE PROJECTS</a:t>
            </a:r>
            <a:endParaRPr lang="en-US" sz="1400" b="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Down Arrow Callout 16"/>
          <p:cNvSpPr/>
          <p:nvPr/>
        </p:nvSpPr>
        <p:spPr bwMode="auto">
          <a:xfrm>
            <a:off x="515367" y="2016045"/>
            <a:ext cx="2743200" cy="1566575"/>
          </a:xfrm>
          <a:prstGeom prst="downArrowCallout">
            <a:avLst>
              <a:gd name="adj1" fmla="val 25000"/>
              <a:gd name="adj2" fmla="val 25000"/>
              <a:gd name="adj3" fmla="val 27815"/>
              <a:gd name="adj4" fmla="val 64977"/>
            </a:avLst>
          </a:prstGeom>
          <a:noFill/>
          <a:ln w="28575" cap="flat" cmpd="sng" algn="ctr">
            <a:solidFill>
              <a:srgbClr val="7B1F1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sp>
        <p:nvSpPr>
          <p:cNvPr id="18" name="TextBox 30"/>
          <p:cNvSpPr txBox="1">
            <a:spLocks noChangeArrowheads="1"/>
          </p:cNvSpPr>
          <p:nvPr/>
        </p:nvSpPr>
        <p:spPr bwMode="auto">
          <a:xfrm>
            <a:off x="1" y="94125"/>
            <a:ext cx="9143999" cy="684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>
                <a:solidFill>
                  <a:srgbClr val="009900"/>
                </a:solidFill>
              </a:rPr>
              <a:t>Facilities </a:t>
            </a:r>
            <a:r>
              <a:rPr lang="en-US" sz="2000" baseline="0" dirty="0" smtClean="0">
                <a:solidFill>
                  <a:srgbClr val="009900"/>
                </a:solidFill>
              </a:rPr>
              <a:t>Evaluation Process</a:t>
            </a:r>
            <a:endParaRPr lang="en-US" sz="2000" baseline="0" dirty="0">
              <a:solidFill>
                <a:srgbClr val="009900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5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Improvement Lists: Itemized, Priced, and Prioritized</a:t>
            </a:r>
            <a:endParaRPr lang="en-US" sz="1500" baseline="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3" name="Picture 12" descr="Study Process logo.png"/>
          <p:cNvPicPr>
            <a:picLocks noChangeAspect="1"/>
          </p:cNvPicPr>
          <p:nvPr/>
        </p:nvPicPr>
        <p:blipFill>
          <a:blip r:embed="rId4" cstate="print"/>
          <a:srcRect l="20808" t="73889" r="65455" b="8333"/>
          <a:stretch>
            <a:fillRect/>
          </a:stretch>
        </p:blipFill>
        <p:spPr>
          <a:xfrm>
            <a:off x="914746" y="356600"/>
            <a:ext cx="1559964" cy="15599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621" r="3850"/>
          <a:stretch/>
        </p:blipFill>
        <p:spPr>
          <a:xfrm>
            <a:off x="3727090" y="953194"/>
            <a:ext cx="4954245" cy="5638398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14576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 rot="16200000">
            <a:off x="1591323" y="-697053"/>
            <a:ext cx="5961352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13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>
                <a:solidFill>
                  <a:srgbClr val="0000EA"/>
                </a:solidFill>
              </a:rPr>
              <a:t>Chestnut Ridge </a:t>
            </a:r>
            <a:r>
              <a:rPr lang="en-US" sz="2000" baseline="0" dirty="0" smtClean="0">
                <a:solidFill>
                  <a:srgbClr val="0000EA"/>
                </a:solidFill>
              </a:rPr>
              <a:t>School District</a:t>
            </a:r>
            <a:endParaRPr lang="en-US" sz="2000" baseline="0" dirty="0">
              <a:solidFill>
                <a:srgbClr val="0000EA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600" baseline="0" dirty="0" smtClean="0">
                <a:solidFill>
                  <a:srgbClr val="FF0000"/>
                </a:solidFill>
                <a:latin typeface="+mn-lt"/>
              </a:rPr>
              <a:t>Summary - Building Improvement Construction Costs</a:t>
            </a:r>
            <a:endParaRPr lang="en-US" sz="1600" baseline="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4" name="EIA Logo" descr="EILOGO"/>
          <p:cNvPicPr>
            <a:picLocks noChangeAspect="1" noChangeArrowheads="1"/>
          </p:cNvPicPr>
          <p:nvPr/>
        </p:nvPicPr>
        <p:blipFill>
          <a:blip r:embed="rId3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344510" y="6462995"/>
            <a:ext cx="4224550" cy="303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975" lvl="1" algn="l">
              <a:lnSpc>
                <a:spcPct val="110000"/>
              </a:lnSpc>
            </a:pPr>
            <a:r>
              <a:rPr lang="en-US" sz="1250" baseline="0" dirty="0" smtClean="0"/>
              <a:t>* Note: Construction Cost x 1.25 = Total Project Cost</a:t>
            </a:r>
            <a:endParaRPr lang="en-US" sz="1250" baseline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740" y="1060248"/>
            <a:ext cx="7104925" cy="539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2423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 rot="16200000">
            <a:off x="1591323" y="-697053"/>
            <a:ext cx="5961352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13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>
                <a:solidFill>
                  <a:srgbClr val="0000EA"/>
                </a:solidFill>
              </a:rPr>
              <a:t>Chestnut Ridge </a:t>
            </a:r>
            <a:r>
              <a:rPr lang="en-US" sz="2000" baseline="0" dirty="0" smtClean="0">
                <a:solidFill>
                  <a:srgbClr val="0000EA"/>
                </a:solidFill>
              </a:rPr>
              <a:t>School District</a:t>
            </a:r>
            <a:endParaRPr lang="en-US" sz="2000" baseline="0" dirty="0">
              <a:solidFill>
                <a:srgbClr val="0000EA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Overview</a:t>
            </a:r>
            <a:endParaRPr lang="en-US" sz="1600" baseline="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4" name="EIA Logo" descr="EILOGO"/>
          <p:cNvPicPr>
            <a:picLocks noChangeAspect="1" noChangeArrowheads="1"/>
          </p:cNvPicPr>
          <p:nvPr/>
        </p:nvPicPr>
        <p:blipFill>
          <a:blip r:embed="rId3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32233" y="5846255"/>
            <a:ext cx="8679529" cy="612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975" lvl="1">
              <a:lnSpc>
                <a:spcPct val="110000"/>
              </a:lnSpc>
            </a:pPr>
            <a:r>
              <a:rPr lang="en-US" sz="1400" baseline="0" dirty="0" smtClean="0">
                <a:solidFill>
                  <a:srgbClr val="FF0000"/>
                </a:solidFill>
              </a:rPr>
              <a:t>*</a:t>
            </a:r>
            <a:r>
              <a:rPr lang="en-US" sz="1600" baseline="0" dirty="0" smtClean="0">
                <a:solidFill>
                  <a:srgbClr val="FF0000"/>
                </a:solidFill>
              </a:rPr>
              <a:t>Recommendation: Wait until 20 year reimbursement period is expired for HS &amp; MS Buildings and update these 2 buildings when reimbursement becomes available.</a:t>
            </a:r>
            <a:endParaRPr lang="en-US" sz="1600" baseline="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04485" y="2158285"/>
            <a:ext cx="2006861" cy="104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2800" baseline="0" dirty="0" smtClean="0">
                <a:solidFill>
                  <a:srgbClr val="0000EA"/>
                </a:solidFill>
                <a:latin typeface="+mn-lt"/>
              </a:rPr>
              <a:t>Central </a:t>
            </a:r>
          </a:p>
          <a:p>
            <a:pPr algn="r">
              <a:lnSpc>
                <a:spcPct val="110000"/>
              </a:lnSpc>
            </a:pPr>
            <a:r>
              <a:rPr lang="en-US" sz="2800" baseline="0" dirty="0" smtClean="0">
                <a:solidFill>
                  <a:srgbClr val="0000EA"/>
                </a:solidFill>
                <a:latin typeface="+mn-lt"/>
              </a:rPr>
              <a:t>ES</a:t>
            </a:r>
            <a:endParaRPr lang="en-US" sz="4800" baseline="0" dirty="0" smtClean="0">
              <a:solidFill>
                <a:srgbClr val="0000EA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05370" y="1534676"/>
            <a:ext cx="1267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 baseline="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Year Built</a:t>
            </a:r>
            <a:endParaRPr lang="en-US" sz="1600" b="0" baseline="0" dirty="0" smtClean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61884" y="3667531"/>
            <a:ext cx="2149462" cy="529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2800" baseline="0" dirty="0" smtClean="0">
                <a:solidFill>
                  <a:srgbClr val="0000EA"/>
                </a:solidFill>
                <a:latin typeface="+mn-lt"/>
              </a:rPr>
              <a:t>MS / DAO</a:t>
            </a:r>
            <a:endParaRPr lang="en-US" sz="2400" b="0" baseline="0" dirty="0" smtClean="0">
              <a:solidFill>
                <a:srgbClr val="0000EA"/>
              </a:solidFill>
            </a:endParaRPr>
          </a:p>
        </p:txBody>
      </p:sp>
      <p:sp>
        <p:nvSpPr>
          <p:cNvPr id="16" name="TextBox 30"/>
          <p:cNvSpPr txBox="1">
            <a:spLocks noChangeArrowheads="1"/>
          </p:cNvSpPr>
          <p:nvPr/>
        </p:nvSpPr>
        <p:spPr bwMode="auto">
          <a:xfrm>
            <a:off x="1461143" y="4847725"/>
            <a:ext cx="853574" cy="529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2800" baseline="0" dirty="0" smtClean="0">
                <a:solidFill>
                  <a:srgbClr val="0000EA"/>
                </a:solidFill>
              </a:rPr>
              <a:t>HS</a:t>
            </a:r>
            <a:endParaRPr lang="en-US" sz="2400" b="0" baseline="0" dirty="0">
              <a:solidFill>
                <a:srgbClr val="0000EA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61086" y="1289435"/>
            <a:ext cx="1651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baseline="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Next </a:t>
            </a:r>
            <a:r>
              <a:rPr lang="en-US" sz="1600" b="0" baseline="0" dirty="0" err="1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PlanCon</a:t>
            </a:r>
            <a:endParaRPr lang="en-US" sz="1600" b="0" baseline="0" dirty="0" smtClean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r>
              <a:rPr lang="en-US" sz="1600" b="0" baseline="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Reimbursable Period</a:t>
            </a:r>
            <a:endParaRPr lang="en-US" sz="1600" b="0" baseline="0" dirty="0" smtClean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54750" y="1288455"/>
            <a:ext cx="1724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baseline="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Last </a:t>
            </a:r>
          </a:p>
          <a:p>
            <a:r>
              <a:rPr lang="en-US" sz="1600" b="0" baseline="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Reimbursement Project</a:t>
            </a:r>
            <a:endParaRPr lang="en-US" sz="1600" b="0" baseline="0" dirty="0" smtClean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2536535" y="2200040"/>
            <a:ext cx="6144800" cy="1027293"/>
          </a:xfrm>
          <a:prstGeom prst="rect">
            <a:avLst/>
          </a:prstGeom>
          <a:solidFill>
            <a:srgbClr val="E1EB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2536535" y="3390595"/>
            <a:ext cx="6144800" cy="1027293"/>
          </a:xfrm>
          <a:prstGeom prst="rect">
            <a:avLst/>
          </a:prstGeom>
          <a:solidFill>
            <a:srgbClr val="F5F8D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2536535" y="4581150"/>
            <a:ext cx="6144800" cy="1027293"/>
          </a:xfrm>
          <a:prstGeom prst="rect">
            <a:avLst/>
          </a:prstGeom>
          <a:solidFill>
            <a:srgbClr val="E1EB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sp>
        <p:nvSpPr>
          <p:cNvPr id="23" name="TextBox 30"/>
          <p:cNvSpPr txBox="1">
            <a:spLocks noChangeArrowheads="1"/>
          </p:cNvSpPr>
          <p:nvPr/>
        </p:nvSpPr>
        <p:spPr bwMode="auto">
          <a:xfrm>
            <a:off x="2986913" y="2480160"/>
            <a:ext cx="1120463" cy="467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1961</a:t>
            </a:r>
            <a:endParaRPr lang="en-US" sz="4400" baseline="0" dirty="0">
              <a:solidFill>
                <a:srgbClr val="0000EA"/>
              </a:solidFill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984797" y="2480160"/>
            <a:ext cx="1120463" cy="467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2011</a:t>
            </a:r>
            <a:endParaRPr lang="en-US" sz="4400" baseline="0" dirty="0">
              <a:solidFill>
                <a:srgbClr val="0000EA"/>
              </a:solidFill>
            </a:endParaRPr>
          </a:p>
        </p:txBody>
      </p:sp>
      <p:sp>
        <p:nvSpPr>
          <p:cNvPr id="25" name="TextBox 30"/>
          <p:cNvSpPr txBox="1">
            <a:spLocks noChangeArrowheads="1"/>
          </p:cNvSpPr>
          <p:nvPr/>
        </p:nvSpPr>
        <p:spPr bwMode="auto">
          <a:xfrm>
            <a:off x="4945568" y="2468875"/>
            <a:ext cx="1120463" cy="467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1991</a:t>
            </a:r>
            <a:endParaRPr lang="en-US" sz="4400" baseline="0" dirty="0">
              <a:solidFill>
                <a:srgbClr val="0000EA"/>
              </a:solidFill>
            </a:endParaRPr>
          </a:p>
        </p:txBody>
      </p:sp>
      <p:sp>
        <p:nvSpPr>
          <p:cNvPr id="26" name="TextBox 30"/>
          <p:cNvSpPr txBox="1">
            <a:spLocks noChangeArrowheads="1"/>
          </p:cNvSpPr>
          <p:nvPr/>
        </p:nvSpPr>
        <p:spPr bwMode="auto">
          <a:xfrm>
            <a:off x="2986913" y="4882199"/>
            <a:ext cx="1120463" cy="467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1954</a:t>
            </a:r>
            <a:endParaRPr lang="en-US" sz="4400" baseline="0" dirty="0">
              <a:solidFill>
                <a:srgbClr val="0000EA"/>
              </a:solidFill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984797" y="4882199"/>
            <a:ext cx="1120463" cy="467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aseline="0" dirty="0" smtClean="0">
                <a:solidFill>
                  <a:srgbClr val="FF0000"/>
                </a:solidFill>
                <a:latin typeface="+mn-lt"/>
              </a:rPr>
              <a:t>2026</a:t>
            </a:r>
            <a:endParaRPr lang="en-US" sz="4400" baseline="0" dirty="0">
              <a:solidFill>
                <a:srgbClr val="FF0000"/>
              </a:solidFill>
            </a:endParaRPr>
          </a:p>
        </p:txBody>
      </p:sp>
      <p:sp>
        <p:nvSpPr>
          <p:cNvPr id="28" name="TextBox 30"/>
          <p:cNvSpPr txBox="1">
            <a:spLocks noChangeArrowheads="1"/>
          </p:cNvSpPr>
          <p:nvPr/>
        </p:nvSpPr>
        <p:spPr bwMode="auto">
          <a:xfrm>
            <a:off x="4945568" y="4870914"/>
            <a:ext cx="1120463" cy="467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2006</a:t>
            </a:r>
            <a:endParaRPr lang="en-US" sz="4400" baseline="0" dirty="0">
              <a:solidFill>
                <a:srgbClr val="0000EA"/>
              </a:solidFill>
            </a:endParaRPr>
          </a:p>
        </p:txBody>
      </p:sp>
      <p:sp>
        <p:nvSpPr>
          <p:cNvPr id="29" name="TextBox 30"/>
          <p:cNvSpPr txBox="1">
            <a:spLocks noChangeArrowheads="1"/>
          </p:cNvSpPr>
          <p:nvPr/>
        </p:nvSpPr>
        <p:spPr bwMode="auto">
          <a:xfrm>
            <a:off x="2986913" y="3709120"/>
            <a:ext cx="1120463" cy="467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1954</a:t>
            </a:r>
            <a:endParaRPr lang="en-US" sz="4400" baseline="0" dirty="0">
              <a:solidFill>
                <a:srgbClr val="0000EA"/>
              </a:solidFill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984797" y="3709120"/>
            <a:ext cx="1120463" cy="467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aseline="0" dirty="0" smtClean="0">
                <a:solidFill>
                  <a:srgbClr val="FF0000"/>
                </a:solidFill>
                <a:latin typeface="+mn-lt"/>
              </a:rPr>
              <a:t>2024</a:t>
            </a:r>
            <a:endParaRPr lang="en-US" sz="4400" baseline="0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4945568" y="3697835"/>
            <a:ext cx="1120463" cy="467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2004</a:t>
            </a:r>
            <a:endParaRPr lang="en-US" sz="4400" baseline="0" dirty="0">
              <a:solidFill>
                <a:srgbClr val="0000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5568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/>
          <p:cNvSpPr>
            <a:spLocks noChangeArrowheads="1"/>
          </p:cNvSpPr>
          <p:nvPr/>
        </p:nvSpPr>
        <p:spPr bwMode="auto">
          <a:xfrm rot="16200000">
            <a:off x="1143001" y="-1143000"/>
            <a:ext cx="6858001" cy="914400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 rot="16200000">
            <a:off x="1573129" y="-711975"/>
            <a:ext cx="5995953" cy="914399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1800" i="1" baseline="0" dirty="0">
              <a:ln w="18000">
                <a:solidFill>
                  <a:srgbClr val="D7E2F5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urier New" pitchFamily="49" charset="0"/>
            </a:endParaRPr>
          </a:p>
        </p:txBody>
      </p:sp>
      <p:sp>
        <p:nvSpPr>
          <p:cNvPr id="9" name="TextBox 30"/>
          <p:cNvSpPr txBox="1">
            <a:spLocks noChangeArrowheads="1"/>
          </p:cNvSpPr>
          <p:nvPr/>
        </p:nvSpPr>
        <p:spPr bwMode="auto">
          <a:xfrm>
            <a:off x="152403" y="94125"/>
            <a:ext cx="883919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aseline="0" dirty="0">
                <a:solidFill>
                  <a:srgbClr val="0000EA"/>
                </a:solidFill>
              </a:rPr>
              <a:t>Chestnut Ridge SD Feasibility Study</a:t>
            </a:r>
          </a:p>
          <a:p>
            <a:pPr>
              <a:lnSpc>
                <a:spcPct val="110000"/>
              </a:lnSpc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Option Profiles Considered</a:t>
            </a:r>
            <a:endParaRPr lang="en-US" sz="1600" baseline="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4" name="EIA Logo" descr="EILOGO"/>
          <p:cNvPicPr>
            <a:picLocks noChangeAspect="1" noChangeArrowheads="1"/>
          </p:cNvPicPr>
          <p:nvPr/>
        </p:nvPicPr>
        <p:blipFill>
          <a:blip r:embed="rId3" cstate="print"/>
          <a:srcRect b="38389"/>
          <a:stretch>
            <a:fillRect/>
          </a:stretch>
        </p:blipFill>
        <p:spPr bwMode="auto">
          <a:xfrm>
            <a:off x="155425" y="164575"/>
            <a:ext cx="652581" cy="6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 bwMode="auto">
          <a:xfrm>
            <a:off x="2536535" y="2670542"/>
            <a:ext cx="5645535" cy="1027293"/>
          </a:xfrm>
          <a:prstGeom prst="rect">
            <a:avLst/>
          </a:prstGeom>
          <a:solidFill>
            <a:srgbClr val="E1EB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sp>
        <p:nvSpPr>
          <p:cNvPr id="15" name="TextBox 30"/>
          <p:cNvSpPr txBox="1">
            <a:spLocks noChangeArrowheads="1"/>
          </p:cNvSpPr>
          <p:nvPr/>
        </p:nvSpPr>
        <p:spPr bwMode="auto">
          <a:xfrm>
            <a:off x="411912" y="3937907"/>
            <a:ext cx="1900973" cy="779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24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Option</a:t>
            </a:r>
            <a:r>
              <a:rPr lang="en-US" sz="3600" baseline="0" dirty="0" smtClean="0">
                <a:solidFill>
                  <a:srgbClr val="7B1F1F"/>
                </a:solidFill>
                <a:latin typeface="+mn-lt"/>
              </a:rPr>
              <a:t> </a:t>
            </a:r>
            <a:r>
              <a:rPr lang="en-US" sz="4400" baseline="0" dirty="0">
                <a:solidFill>
                  <a:srgbClr val="0000EA"/>
                </a:solidFill>
              </a:rPr>
              <a:t>5</a:t>
            </a:r>
          </a:p>
        </p:txBody>
      </p:sp>
      <p:sp>
        <p:nvSpPr>
          <p:cNvPr id="16" name="TextBox 30"/>
          <p:cNvSpPr txBox="1">
            <a:spLocks noChangeArrowheads="1"/>
          </p:cNvSpPr>
          <p:nvPr/>
        </p:nvSpPr>
        <p:spPr bwMode="auto">
          <a:xfrm>
            <a:off x="411912" y="5136220"/>
            <a:ext cx="1900973" cy="779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24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Option</a:t>
            </a:r>
            <a:r>
              <a:rPr lang="en-US" sz="3600" baseline="0" dirty="0" smtClean="0">
                <a:solidFill>
                  <a:srgbClr val="7B1F1F"/>
                </a:solidFill>
                <a:latin typeface="+mn-lt"/>
              </a:rPr>
              <a:t> </a:t>
            </a:r>
            <a:r>
              <a:rPr lang="en-US" sz="4400" baseline="0" dirty="0" smtClean="0">
                <a:solidFill>
                  <a:srgbClr val="0000EA"/>
                </a:solidFill>
              </a:rPr>
              <a:t>6</a:t>
            </a:r>
            <a:endParaRPr lang="en-US" sz="4400" baseline="0" dirty="0">
              <a:solidFill>
                <a:srgbClr val="0000EA"/>
              </a:solidFill>
            </a:endParaRPr>
          </a:p>
        </p:txBody>
      </p:sp>
      <p:sp>
        <p:nvSpPr>
          <p:cNvPr id="20" name="TextBox 30"/>
          <p:cNvSpPr txBox="1">
            <a:spLocks noChangeArrowheads="1"/>
          </p:cNvSpPr>
          <p:nvPr/>
        </p:nvSpPr>
        <p:spPr bwMode="auto">
          <a:xfrm>
            <a:off x="2632546" y="1562289"/>
            <a:ext cx="1920248" cy="102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aseline="0" dirty="0" smtClean="0">
                <a:solidFill>
                  <a:srgbClr val="0000EA"/>
                </a:solidFill>
                <a:latin typeface="+mn-lt"/>
              </a:rPr>
              <a:t>Central</a:t>
            </a:r>
          </a:p>
          <a:p>
            <a:r>
              <a:rPr lang="en-US" sz="2000" baseline="0" dirty="0" smtClean="0">
                <a:solidFill>
                  <a:srgbClr val="0000EA"/>
                </a:solidFill>
                <a:latin typeface="+mn-lt"/>
              </a:rPr>
              <a:t>Elementary</a:t>
            </a:r>
          </a:p>
          <a:p>
            <a:r>
              <a:rPr lang="en-US" sz="2000" baseline="0" dirty="0" smtClean="0">
                <a:solidFill>
                  <a:srgbClr val="0000EA"/>
                </a:solidFill>
                <a:latin typeface="+mn-lt"/>
              </a:rPr>
              <a:t>Building</a:t>
            </a:r>
          </a:p>
          <a:p>
            <a:pPr>
              <a:lnSpc>
                <a:spcPct val="0"/>
              </a:lnSpc>
            </a:pPr>
            <a:endParaRPr lang="en-US" sz="4000" baseline="0" dirty="0">
              <a:solidFill>
                <a:srgbClr val="232DFD"/>
              </a:solidFill>
            </a:endParaRPr>
          </a:p>
        </p:txBody>
      </p:sp>
      <p:sp>
        <p:nvSpPr>
          <p:cNvPr id="21" name="TextBox 30"/>
          <p:cNvSpPr txBox="1">
            <a:spLocks noChangeArrowheads="1"/>
          </p:cNvSpPr>
          <p:nvPr/>
        </p:nvSpPr>
        <p:spPr bwMode="auto">
          <a:xfrm>
            <a:off x="4725620" y="1547155"/>
            <a:ext cx="165141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aseline="0" dirty="0" smtClean="0">
                <a:solidFill>
                  <a:srgbClr val="0000EA"/>
                </a:solidFill>
                <a:latin typeface="+mn-lt"/>
              </a:rPr>
              <a:t>Middle</a:t>
            </a:r>
          </a:p>
          <a:p>
            <a:r>
              <a:rPr lang="en-US" sz="2000" baseline="0" dirty="0" smtClean="0">
                <a:solidFill>
                  <a:srgbClr val="0000EA"/>
                </a:solidFill>
                <a:latin typeface="+mn-lt"/>
              </a:rPr>
              <a:t>School</a:t>
            </a:r>
            <a:endParaRPr lang="en-US" sz="4000" baseline="0" dirty="0">
              <a:solidFill>
                <a:srgbClr val="0000EA"/>
              </a:solidFill>
            </a:endParaRPr>
          </a:p>
          <a:p>
            <a:r>
              <a:rPr lang="en-US" sz="2000" baseline="0" dirty="0" smtClean="0">
                <a:solidFill>
                  <a:srgbClr val="0000EA"/>
                </a:solidFill>
                <a:latin typeface="+mn-lt"/>
              </a:rPr>
              <a:t>Building</a:t>
            </a:r>
          </a:p>
        </p:txBody>
      </p:sp>
      <p:sp>
        <p:nvSpPr>
          <p:cNvPr id="22" name="TextBox 30"/>
          <p:cNvSpPr txBox="1">
            <a:spLocks noChangeArrowheads="1"/>
          </p:cNvSpPr>
          <p:nvPr/>
        </p:nvSpPr>
        <p:spPr bwMode="auto">
          <a:xfrm>
            <a:off x="6530655" y="1560520"/>
            <a:ext cx="165141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aseline="0" dirty="0" smtClean="0">
                <a:solidFill>
                  <a:srgbClr val="0000EA"/>
                </a:solidFill>
                <a:latin typeface="+mn-lt"/>
              </a:rPr>
              <a:t>High</a:t>
            </a:r>
          </a:p>
          <a:p>
            <a:r>
              <a:rPr lang="en-US" sz="2000" baseline="0" dirty="0" smtClean="0">
                <a:solidFill>
                  <a:srgbClr val="0000EA"/>
                </a:solidFill>
                <a:latin typeface="+mn-lt"/>
              </a:rPr>
              <a:t>School</a:t>
            </a:r>
          </a:p>
          <a:p>
            <a:r>
              <a:rPr lang="en-US" sz="2000" baseline="0" dirty="0" smtClean="0">
                <a:solidFill>
                  <a:srgbClr val="0000EA"/>
                </a:solidFill>
                <a:latin typeface="+mn-lt"/>
              </a:rPr>
              <a:t>Building</a:t>
            </a:r>
            <a:endParaRPr lang="en-US" sz="2000" baseline="0" dirty="0">
              <a:solidFill>
                <a:srgbClr val="0000EA"/>
              </a:solidFill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2536535" y="3861097"/>
            <a:ext cx="5645535" cy="1027293"/>
          </a:xfrm>
          <a:prstGeom prst="rect">
            <a:avLst/>
          </a:prstGeom>
          <a:solidFill>
            <a:srgbClr val="F5F8D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2536535" y="5051652"/>
            <a:ext cx="5645535" cy="1027293"/>
          </a:xfrm>
          <a:prstGeom prst="rect">
            <a:avLst/>
          </a:prstGeom>
          <a:solidFill>
            <a:srgbClr val="E1EB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venir 35 Light" pitchFamily="34" charset="0"/>
            </a:endParaRPr>
          </a:p>
        </p:txBody>
      </p:sp>
      <p:sp>
        <p:nvSpPr>
          <p:cNvPr id="27" name="TextBox 30"/>
          <p:cNvSpPr txBox="1">
            <a:spLocks noChangeArrowheads="1"/>
          </p:cNvSpPr>
          <p:nvPr/>
        </p:nvSpPr>
        <p:spPr bwMode="auto">
          <a:xfrm>
            <a:off x="2986913" y="2950662"/>
            <a:ext cx="1120463" cy="467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PK-2</a:t>
            </a:r>
            <a:endParaRPr lang="en-US" sz="4400" baseline="0" dirty="0">
              <a:solidFill>
                <a:srgbClr val="0000EA"/>
              </a:solidFill>
            </a:endParaRPr>
          </a:p>
        </p:txBody>
      </p:sp>
      <p:sp>
        <p:nvSpPr>
          <p:cNvPr id="28" name="TextBox 30"/>
          <p:cNvSpPr txBox="1">
            <a:spLocks noChangeArrowheads="1"/>
          </p:cNvSpPr>
          <p:nvPr/>
        </p:nvSpPr>
        <p:spPr bwMode="auto">
          <a:xfrm>
            <a:off x="2836655" y="3937907"/>
            <a:ext cx="1428105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Close</a:t>
            </a:r>
          </a:p>
          <a:p>
            <a:pPr>
              <a:lnSpc>
                <a:spcPct val="110000"/>
              </a:lnSpc>
            </a:pPr>
            <a:r>
              <a:rPr lang="en-US" sz="24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(demo)</a:t>
            </a:r>
            <a:endParaRPr lang="en-US" sz="4400" baseline="0" dirty="0">
              <a:solidFill>
                <a:srgbClr val="0000EA"/>
              </a:solidFill>
            </a:endParaRPr>
          </a:p>
        </p:txBody>
      </p:sp>
      <p:sp>
        <p:nvSpPr>
          <p:cNvPr id="29" name="TextBox 30"/>
          <p:cNvSpPr txBox="1">
            <a:spLocks noChangeArrowheads="1"/>
          </p:cNvSpPr>
          <p:nvPr/>
        </p:nvSpPr>
        <p:spPr bwMode="auto">
          <a:xfrm>
            <a:off x="2836655" y="5128462"/>
            <a:ext cx="1428105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aseline="0" dirty="0" smtClean="0">
                <a:solidFill>
                  <a:srgbClr val="0000EA"/>
                </a:solidFill>
                <a:latin typeface="+mn-lt"/>
              </a:rPr>
              <a:t>NEW</a:t>
            </a:r>
          </a:p>
          <a:p>
            <a:pPr>
              <a:lnSpc>
                <a:spcPct val="110000"/>
              </a:lnSpc>
            </a:pPr>
            <a:r>
              <a:rPr lang="en-US" sz="24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PK-4</a:t>
            </a:r>
            <a:endParaRPr lang="en-US" sz="4400" baseline="0" dirty="0">
              <a:solidFill>
                <a:srgbClr val="0000EA"/>
              </a:solidFill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6757723" y="2950662"/>
            <a:ext cx="1120463" cy="467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8-12</a:t>
            </a:r>
            <a:endParaRPr lang="en-US" sz="4400" baseline="0" dirty="0">
              <a:solidFill>
                <a:srgbClr val="0000EA"/>
              </a:solidFill>
            </a:endParaRPr>
          </a:p>
        </p:txBody>
      </p:sp>
      <p:sp>
        <p:nvSpPr>
          <p:cNvPr id="32" name="TextBox 30"/>
          <p:cNvSpPr txBox="1">
            <a:spLocks noChangeArrowheads="1"/>
          </p:cNvSpPr>
          <p:nvPr/>
        </p:nvSpPr>
        <p:spPr bwMode="auto">
          <a:xfrm>
            <a:off x="6607465" y="3937907"/>
            <a:ext cx="1428105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5-8</a:t>
            </a:r>
          </a:p>
          <a:p>
            <a:pPr>
              <a:lnSpc>
                <a:spcPct val="110000"/>
              </a:lnSpc>
            </a:pPr>
            <a:r>
              <a:rPr lang="en-US" sz="24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9-12</a:t>
            </a:r>
            <a:endParaRPr lang="en-US" sz="4400" baseline="0" dirty="0">
              <a:solidFill>
                <a:srgbClr val="0000EA"/>
              </a:solidFill>
            </a:endParaRPr>
          </a:p>
        </p:txBody>
      </p:sp>
      <p:sp>
        <p:nvSpPr>
          <p:cNvPr id="35" name="TextBox 30"/>
          <p:cNvSpPr txBox="1">
            <a:spLocks noChangeArrowheads="1"/>
          </p:cNvSpPr>
          <p:nvPr/>
        </p:nvSpPr>
        <p:spPr bwMode="auto">
          <a:xfrm>
            <a:off x="4945568" y="2939377"/>
            <a:ext cx="1120463" cy="467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3-7</a:t>
            </a:r>
            <a:endParaRPr lang="en-US" sz="4400" baseline="0" dirty="0">
              <a:solidFill>
                <a:srgbClr val="0000EA"/>
              </a:solidFill>
            </a:endParaRPr>
          </a:p>
        </p:txBody>
      </p:sp>
      <p:sp>
        <p:nvSpPr>
          <p:cNvPr id="36" name="TextBox 30"/>
          <p:cNvSpPr txBox="1">
            <a:spLocks noChangeArrowheads="1"/>
          </p:cNvSpPr>
          <p:nvPr/>
        </p:nvSpPr>
        <p:spPr bwMode="auto">
          <a:xfrm>
            <a:off x="4795310" y="4162146"/>
            <a:ext cx="1428105" cy="467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PK-4</a:t>
            </a:r>
            <a:endParaRPr lang="en-US" sz="4400" baseline="0" dirty="0">
              <a:solidFill>
                <a:srgbClr val="0000EA"/>
              </a:solidFill>
            </a:endParaRPr>
          </a:p>
        </p:txBody>
      </p:sp>
      <p:sp>
        <p:nvSpPr>
          <p:cNvPr id="37" name="TextBox 30"/>
          <p:cNvSpPr txBox="1">
            <a:spLocks noChangeArrowheads="1"/>
          </p:cNvSpPr>
          <p:nvPr/>
        </p:nvSpPr>
        <p:spPr bwMode="auto">
          <a:xfrm>
            <a:off x="4795310" y="5320487"/>
            <a:ext cx="1428105" cy="467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5-8</a:t>
            </a:r>
            <a:endParaRPr lang="en-US" sz="4400" baseline="0" dirty="0">
              <a:solidFill>
                <a:srgbClr val="0000EA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860" y="272315"/>
            <a:ext cx="1198030" cy="1198030"/>
          </a:xfrm>
          <a:prstGeom prst="rect">
            <a:avLst/>
          </a:prstGeom>
        </p:spPr>
      </p:pic>
      <p:sp>
        <p:nvSpPr>
          <p:cNvPr id="40" name="TextBox 30"/>
          <p:cNvSpPr txBox="1">
            <a:spLocks noChangeArrowheads="1"/>
          </p:cNvSpPr>
          <p:nvPr/>
        </p:nvSpPr>
        <p:spPr bwMode="auto">
          <a:xfrm>
            <a:off x="6603901" y="5292384"/>
            <a:ext cx="1428105" cy="467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9-12</a:t>
            </a:r>
            <a:endParaRPr lang="en-US" sz="4400" baseline="0" dirty="0">
              <a:solidFill>
                <a:srgbClr val="0000EA"/>
              </a:solidFill>
            </a:endParaRPr>
          </a:p>
        </p:txBody>
      </p:sp>
      <p:sp>
        <p:nvSpPr>
          <p:cNvPr id="26" name="TextBox 30"/>
          <p:cNvSpPr txBox="1">
            <a:spLocks noChangeArrowheads="1"/>
          </p:cNvSpPr>
          <p:nvPr/>
        </p:nvSpPr>
        <p:spPr bwMode="auto">
          <a:xfrm>
            <a:off x="155425" y="2591043"/>
            <a:ext cx="2157459" cy="991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24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Option</a:t>
            </a:r>
            <a:r>
              <a:rPr lang="en-US" sz="3600" baseline="0" dirty="0" smtClean="0">
                <a:solidFill>
                  <a:srgbClr val="7B1F1F"/>
                </a:solidFill>
                <a:latin typeface="+mn-lt"/>
              </a:rPr>
              <a:t> </a:t>
            </a:r>
            <a:r>
              <a:rPr lang="en-US" sz="4400" baseline="0" dirty="0" smtClean="0">
                <a:solidFill>
                  <a:srgbClr val="0000EA"/>
                </a:solidFill>
              </a:rPr>
              <a:t>4B</a:t>
            </a:r>
          </a:p>
          <a:p>
            <a:pPr algn="r">
              <a:lnSpc>
                <a:spcPct val="50000"/>
              </a:lnSpc>
            </a:pPr>
            <a:r>
              <a:rPr lang="en-US" sz="2000" b="0" baseline="0" dirty="0" smtClean="0">
                <a:solidFill>
                  <a:schemeClr val="bg2">
                    <a:lumMod val="50000"/>
                  </a:schemeClr>
                </a:solidFill>
              </a:rPr>
              <a:t>(Status Quo)</a:t>
            </a:r>
          </a:p>
        </p:txBody>
      </p:sp>
    </p:spTree>
    <p:extLst>
      <p:ext uri="{BB962C8B-B14F-4D97-AF65-F5344CB8AC3E}">
        <p14:creationId xmlns:p14="http://schemas.microsoft.com/office/powerpoint/2010/main" val="40218747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4576C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venir 35 Ligh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4576C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venir 35 Light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800" dirty="0" smtClean="0">
            <a:latin typeface="Avenir LT 55 Roman" pitchFamily="2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33053</TotalTime>
  <Words>2424</Words>
  <Application>Microsoft Office PowerPoint</Application>
  <PresentationFormat>On-screen Show (4:3)</PresentationFormat>
  <Paragraphs>683</Paragraphs>
  <Slides>59</Slides>
  <Notes>59</Notes>
  <HiddenSlides>25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5" baseType="lpstr">
      <vt:lpstr>Arial</vt:lpstr>
      <vt:lpstr>Avenir 35 Light</vt:lpstr>
      <vt:lpstr>Avenir LT 55 Roman</vt:lpstr>
      <vt:lpstr>Courier New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brummel</dc:creator>
  <cp:lastModifiedBy>Elder, Naoko</cp:lastModifiedBy>
  <cp:revision>1879</cp:revision>
  <cp:lastPrinted>2019-11-06T18:53:25Z</cp:lastPrinted>
  <dcterms:created xsi:type="dcterms:W3CDTF">2008-07-03T13:10:53Z</dcterms:created>
  <dcterms:modified xsi:type="dcterms:W3CDTF">2019-11-13T20:22:48Z</dcterms:modified>
</cp:coreProperties>
</file>