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935" r:id="rId2"/>
    <p:sldId id="871" r:id="rId3"/>
    <p:sldId id="872" r:id="rId4"/>
    <p:sldId id="962" r:id="rId5"/>
    <p:sldId id="963" r:id="rId6"/>
    <p:sldId id="964" r:id="rId7"/>
    <p:sldId id="906" r:id="rId8"/>
    <p:sldId id="907" r:id="rId9"/>
    <p:sldId id="908" r:id="rId10"/>
    <p:sldId id="914" r:id="rId11"/>
    <p:sldId id="966" r:id="rId12"/>
    <p:sldId id="937" r:id="rId13"/>
    <p:sldId id="939" r:id="rId14"/>
    <p:sldId id="915" r:id="rId15"/>
    <p:sldId id="948" r:id="rId16"/>
    <p:sldId id="967" r:id="rId17"/>
    <p:sldId id="946" r:id="rId18"/>
    <p:sldId id="916" r:id="rId19"/>
    <p:sldId id="949" r:id="rId20"/>
    <p:sldId id="968" r:id="rId21"/>
    <p:sldId id="950" r:id="rId22"/>
    <p:sldId id="947" r:id="rId23"/>
    <p:sldId id="912" r:id="rId24"/>
    <p:sldId id="971" r:id="rId25"/>
    <p:sldId id="970" r:id="rId26"/>
    <p:sldId id="927" r:id="rId27"/>
    <p:sldId id="930" r:id="rId28"/>
    <p:sldId id="931" r:id="rId29"/>
    <p:sldId id="932" r:id="rId30"/>
    <p:sldId id="945" r:id="rId31"/>
    <p:sldId id="942" r:id="rId32"/>
    <p:sldId id="952" r:id="rId33"/>
    <p:sldId id="953" r:id="rId34"/>
    <p:sldId id="960" r:id="rId35"/>
    <p:sldId id="954" r:id="rId36"/>
    <p:sldId id="955" r:id="rId37"/>
    <p:sldId id="965" r:id="rId38"/>
    <p:sldId id="956" r:id="rId39"/>
    <p:sldId id="961" r:id="rId40"/>
    <p:sldId id="957" r:id="rId41"/>
    <p:sldId id="958" r:id="rId42"/>
    <p:sldId id="959" r:id="rId43"/>
    <p:sldId id="969" r:id="rId44"/>
    <p:sldId id="972" r:id="rId45"/>
    <p:sldId id="973" r:id="rId46"/>
    <p:sldId id="944" r:id="rId47"/>
    <p:sldId id="951" r:id="rId48"/>
    <p:sldId id="870" r:id="rId49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">
          <p15:clr>
            <a:srgbClr val="A4A3A4"/>
          </p15:clr>
        </p15:guide>
        <p15:guide id="2" pos="10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F5F8E4"/>
    <a:srgbClr val="E0E9AD"/>
    <a:srgbClr val="F0CCAE"/>
    <a:srgbClr val="F7E2D1"/>
    <a:srgbClr val="6CA62C"/>
    <a:srgbClr val="E1EBFF"/>
    <a:srgbClr val="E1EBEB"/>
    <a:srgbClr val="DDF6FF"/>
    <a:srgbClr val="F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9192" autoAdjust="0"/>
  </p:normalViewPr>
  <p:slideViewPr>
    <p:cSldViewPr snapToObjects="1">
      <p:cViewPr varScale="1">
        <p:scale>
          <a:sx n="74" d="100"/>
          <a:sy n="74" d="100"/>
        </p:scale>
        <p:origin x="1398" y="60"/>
      </p:cViewPr>
      <p:guideLst>
        <p:guide orient="horz" pos="128"/>
        <p:guide pos="10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06"/>
    </p:cViewPr>
  </p:sorterViewPr>
  <p:notesViewPr>
    <p:cSldViewPr snapToObjects="1">
      <p:cViewPr varScale="1">
        <p:scale>
          <a:sx n="86" d="100"/>
          <a:sy n="86" d="100"/>
        </p:scale>
        <p:origin x="3822" y="114"/>
      </p:cViewPr>
      <p:guideLst>
        <p:guide orient="horz" pos="2933"/>
        <p:guide pos="221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6"/>
            <a:ext cx="4426015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3" tIns="44096" rIns="88193" bIns="44096" numCol="1" anchor="t" anchorCtr="0" compatLnSpc="1">
            <a:prstTxWarp prst="textNoShape">
              <a:avLst/>
            </a:prstTxWarp>
          </a:bodyPr>
          <a:lstStyle>
            <a:lvl1pPr algn="l">
              <a:defRPr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Southern Huntingdon Co SD Feasibility </a:t>
            </a:r>
            <a:r>
              <a:rPr lang="en-US" dirty="0"/>
              <a:t>Study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29" y="6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3" tIns="44096" rIns="88193" bIns="44096" numCol="1" anchor="t" anchorCtr="0" compatLnSpc="1">
            <a:prstTxWarp prst="textNoShape">
              <a:avLst/>
            </a:prstTxWarp>
          </a:bodyPr>
          <a:lstStyle>
            <a:lvl1pPr algn="r">
              <a:defRPr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6/6/2019</a:t>
            </a:r>
            <a:endParaRPr lang="en-US" dirty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2728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3" tIns="44096" rIns="88193" bIns="44096" numCol="1" anchor="b" anchorCtr="0" compatLnSpc="1">
            <a:prstTxWarp prst="textNoShape">
              <a:avLst/>
            </a:prstTxWarp>
          </a:bodyPr>
          <a:lstStyle>
            <a:lvl1pPr algn="l">
              <a:defRPr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9" y="8842728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3" tIns="44096" rIns="88193" bIns="44096" numCol="1" anchor="b" anchorCtr="0" compatLnSpc="1">
            <a:prstTxWarp prst="textNoShape">
              <a:avLst/>
            </a:prstTxWarp>
          </a:bodyPr>
          <a:lstStyle>
            <a:lvl1pPr algn="r">
              <a:defRPr b="0" baseline="0">
                <a:latin typeface="Arial" pitchFamily="34" charset="0"/>
              </a:defRPr>
            </a:lvl1pPr>
          </a:lstStyle>
          <a:p>
            <a:pPr>
              <a:defRPr/>
            </a:pPr>
            <a:fld id="{C502C817-01B7-4CC4-A2B9-3FC303E7E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1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9" y="6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9" tIns="46614" rIns="93229" bIns="46614" numCol="1" anchor="t" anchorCtr="0" compatLnSpc="1">
            <a:prstTxWarp prst="textNoShape">
              <a:avLst/>
            </a:prstTxWarp>
          </a:bodyPr>
          <a:lstStyle>
            <a:lvl1pPr algn="r" defTabSz="932453">
              <a:defRPr sz="1300"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6/6/2019</a:t>
            </a: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8" y="4422138"/>
            <a:ext cx="5617870" cy="418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9" tIns="46614" rIns="93229" bIns="46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2728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9" tIns="46614" rIns="93229" bIns="46614" numCol="1" anchor="b" anchorCtr="0" compatLnSpc="1">
            <a:prstTxWarp prst="textNoShape">
              <a:avLst/>
            </a:prstTxWarp>
          </a:bodyPr>
          <a:lstStyle>
            <a:lvl1pPr algn="l" defTabSz="932453">
              <a:defRPr sz="1300"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9" y="8842728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9" tIns="46614" rIns="93229" bIns="46614" numCol="1" anchor="b" anchorCtr="0" compatLnSpc="1">
            <a:prstTxWarp prst="textNoShape">
              <a:avLst/>
            </a:prstTxWarp>
          </a:bodyPr>
          <a:lstStyle>
            <a:lvl1pPr algn="r" defTabSz="932453">
              <a:defRPr sz="1300" b="0" baseline="0">
                <a:latin typeface="Arial" pitchFamily="34" charset="0"/>
              </a:defRPr>
            </a:lvl1pPr>
          </a:lstStyle>
          <a:p>
            <a:pPr>
              <a:defRPr/>
            </a:pPr>
            <a:fld id="{5F34D962-F78D-4E40-B890-53FED2054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9320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2" y="6"/>
            <a:ext cx="3977927" cy="464839"/>
          </a:xfrm>
          <a:prstGeom prst="rect">
            <a:avLst/>
          </a:prstGeom>
        </p:spPr>
        <p:txBody>
          <a:bodyPr lIns="88264" tIns="44132" rIns="88264" bIns="44132"/>
          <a:lstStyle/>
          <a:p>
            <a:pPr>
              <a:defRPr/>
            </a:pPr>
            <a:r>
              <a:rPr lang="en-US" dirty="0" smtClean="0"/>
              <a:t>Bensalem Township School District Feasibility Study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70EA9DF-078B-40CF-BF91-C6F365C5FC77}" type="datetime1">
              <a:rPr lang="en-US" smtClean="0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EI ASSOCIATES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F34D962-F78D-4E40-B890-53FED2054B0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53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0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40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0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3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1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8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3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32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0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11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09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56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2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9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4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71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38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97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15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13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05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26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12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5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714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62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04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91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69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5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517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16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299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326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421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98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936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8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457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2" y="6"/>
            <a:ext cx="3977927" cy="464839"/>
          </a:xfrm>
          <a:prstGeom prst="rect">
            <a:avLst/>
          </a:prstGeom>
        </p:spPr>
        <p:txBody>
          <a:bodyPr lIns="88264" tIns="44132" rIns="88264" bIns="44132"/>
          <a:lstStyle/>
          <a:p>
            <a:pPr>
              <a:defRPr/>
            </a:pPr>
            <a:r>
              <a:rPr lang="en-US" dirty="0" smtClean="0"/>
              <a:t>Bensalem Township School District Feasibility Study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70EA9DF-078B-40CF-BF91-C6F365C5FC77}" type="datetime1">
              <a:rPr lang="en-US" smtClean="0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EI ASSOCIATES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F34D962-F78D-4E40-B890-53FED2054B0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2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2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5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8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0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44389-66B5-46D9-95BF-EB36DFA9DCD6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A86B-84FE-4C4F-8568-4AE3BB7A6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55C7-65D8-4FCC-AB40-E8A61A36AFA6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3C05-004F-4A28-9814-DC1AA6647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F0D6-7DDB-423B-A277-DF9BD134B353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C8D90-FEDD-4AD1-83C5-7DE2D7ED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2EC4-1DFA-4423-A373-5F4FF2C206F3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1F97-E0E5-4672-BE3F-4F014DD24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D867C-4FE6-4031-B173-02DEC1DB2E38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908F-C89A-464D-883D-99ADF9099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F116-11B7-4561-B3CC-459696AAE580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8B67-7EAE-48A0-A810-8F28C78CF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0921-163F-4891-820F-B0359114CADE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C8C8-FA87-42C5-ADEA-10450BF32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8381-8812-498F-AC3A-20574E6CC261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5FA5-0AB9-410B-90CF-BF8DFD70A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8CDC-9088-42EE-9253-DB0D1DC42D56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0A6E-97D8-495D-BE04-41FF83CCF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64E4-84C9-4959-8C84-B8E5578A3D35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22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DD05-6190-4B15-8DAA-53C91C0D0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E21D-6EAE-4899-8AEB-0BF2B0BBFC65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121D-CB52-4FF2-AAB4-5C97456EA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6EF67-7E1A-4A57-B2D8-9CC7E0DC699A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731-C1E2-476E-A35A-A293D666C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82E6DEAE-3D5E-45F1-967A-888B777E1012}" type="datetime1">
              <a:rPr lang="en-US"/>
              <a:pPr>
                <a:defRPr/>
              </a:pPr>
              <a:t>3/18/2020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3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DCA6B141-00C5-4BAB-A5B6-171841D68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9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1.png"/><Relationship Id="rId9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png"/><Relationship Id="rId4" Type="http://schemas.openxmlformats.org/officeDocument/2006/relationships/image" Target="../media/image1.png"/><Relationship Id="rId9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74.png"/><Relationship Id="rId4" Type="http://schemas.openxmlformats.org/officeDocument/2006/relationships/image" Target="../media/image75.jpeg"/><Relationship Id="rId9" Type="http://schemas.openxmlformats.org/officeDocument/2006/relationships/image" Target="../media/image7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74.png"/><Relationship Id="rId4" Type="http://schemas.openxmlformats.org/officeDocument/2006/relationships/image" Target="../media/image1.png"/><Relationship Id="rId9" Type="http://schemas.openxmlformats.org/officeDocument/2006/relationships/image" Target="../media/image7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2.emf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1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.png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86.jpe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7.emf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74.png"/><Relationship Id="rId5" Type="http://schemas.openxmlformats.org/officeDocument/2006/relationships/image" Target="../media/image1.png"/><Relationship Id="rId10" Type="http://schemas.openxmlformats.org/officeDocument/2006/relationships/image" Target="../media/image72.jpeg"/><Relationship Id="rId4" Type="http://schemas.openxmlformats.org/officeDocument/2006/relationships/image" Target="../media/image82.emf"/><Relationship Id="rId9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82.emf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1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92.emf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1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3.emf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74.png"/><Relationship Id="rId5" Type="http://schemas.openxmlformats.org/officeDocument/2006/relationships/image" Target="../media/image94.jpeg"/><Relationship Id="rId10" Type="http://schemas.openxmlformats.org/officeDocument/2006/relationships/image" Target="../media/image72.jpeg"/><Relationship Id="rId4" Type="http://schemas.openxmlformats.org/officeDocument/2006/relationships/image" Target="../media/image92.emf"/><Relationship Id="rId9" Type="http://schemas.openxmlformats.org/officeDocument/2006/relationships/image" Target="../media/image8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92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97.jpeg"/><Relationship Id="rId10" Type="http://schemas.openxmlformats.org/officeDocument/2006/relationships/image" Target="../media/image74.png"/><Relationship Id="rId4" Type="http://schemas.openxmlformats.org/officeDocument/2006/relationships/image" Target="../media/image96.jpeg"/><Relationship Id="rId9" Type="http://schemas.openxmlformats.org/officeDocument/2006/relationships/image" Target="../media/image9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9.emf"/><Relationship Id="rId7" Type="http://schemas.openxmlformats.org/officeDocument/2006/relationships/image" Target="../media/image10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5" Type="http://schemas.openxmlformats.org/officeDocument/2006/relationships/image" Target="../media/image1.png"/><Relationship Id="rId4" Type="http://schemas.openxmlformats.org/officeDocument/2006/relationships/image" Target="../media/image10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7368" y="266701"/>
            <a:ext cx="8611533" cy="154929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77368" y="1812506"/>
            <a:ext cx="1380744" cy="4809281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1752" y="578867"/>
            <a:ext cx="5199220" cy="1006693"/>
            <a:chOff x="3626423" y="723748"/>
            <a:chExt cx="3670385" cy="1006693"/>
          </a:xfrm>
        </p:grpSpPr>
        <p:sp>
          <p:nvSpPr>
            <p:cNvPr id="3083" name="Text Box 37"/>
            <p:cNvSpPr txBox="1">
              <a:spLocks noChangeArrowheads="1"/>
            </p:cNvSpPr>
            <p:nvPr/>
          </p:nvSpPr>
          <p:spPr bwMode="auto">
            <a:xfrm>
              <a:off x="3626423" y="723748"/>
              <a:ext cx="36703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Schuylkill Valley School District</a:t>
              </a:r>
              <a:endParaRPr lang="en-US" sz="2400" b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82" name="Text Box 29"/>
            <p:cNvSpPr txBox="1">
              <a:spLocks noChangeArrowheads="1"/>
            </p:cNvSpPr>
            <p:nvPr/>
          </p:nvSpPr>
          <p:spPr bwMode="auto">
            <a:xfrm>
              <a:off x="3688685" y="1145666"/>
              <a:ext cx="28135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District-Wide Feasibility Study </a:t>
              </a:r>
            </a:p>
            <a:p>
              <a:pPr algn="l">
                <a:spcBef>
                  <a:spcPts val="0"/>
                </a:spcBef>
              </a:pPr>
              <a:r>
                <a:rPr lang="en-US" sz="1600" b="0" baseline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7</a:t>
              </a: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March </a:t>
              </a: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2020</a:t>
              </a:r>
              <a:endParaRPr lang="en-US" sz="1600" baseline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32" name="Picture 63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419100" y="5466803"/>
            <a:ext cx="1020163" cy="99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351380"/>
            <a:ext cx="1517398" cy="137830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3"/>
          <a:stretch/>
        </p:blipFill>
        <p:spPr>
          <a:xfrm>
            <a:off x="1658112" y="1821163"/>
            <a:ext cx="7230789" cy="48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7349" r="7099" b="9475"/>
          <a:stretch/>
        </p:blipFill>
        <p:spPr>
          <a:xfrm rot="16200000">
            <a:off x="5643002" y="3352192"/>
            <a:ext cx="2573137" cy="3878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7572" r="7330" b="10898"/>
          <a:stretch/>
        </p:blipFill>
        <p:spPr>
          <a:xfrm rot="16200000">
            <a:off x="4141651" y="875068"/>
            <a:ext cx="2534729" cy="3802093"/>
          </a:xfrm>
          <a:prstGeom prst="rect">
            <a:avLst/>
          </a:prstGeom>
        </p:spPr>
      </p:pic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</a:t>
            </a:r>
            <a:r>
              <a:rPr lang="en-US" sz="2000" baseline="0" dirty="0" smtClean="0">
                <a:solidFill>
                  <a:srgbClr val="C00000"/>
                </a:solidFill>
              </a:rPr>
              <a:t>Elementary School</a:t>
            </a:r>
            <a:endParaRPr lang="en-US" sz="2000" baseline="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70640" y="2584090"/>
            <a:ext cx="3533260" cy="399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C00000"/>
                </a:solidFill>
                <a:latin typeface="+mj-lt"/>
              </a:rPr>
              <a:t>FACILITIES IMPROVEMENTS:</a:t>
            </a:r>
          </a:p>
          <a:p>
            <a:pPr algn="l">
              <a:lnSpc>
                <a:spcPct val="110000"/>
              </a:lnSpc>
            </a:pPr>
            <a:endParaRPr lang="en-US" sz="10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Overall Campus Site Improvement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Roof Rehabilitation / Repair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Energy Efficient Doors &amp; Windows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Interior Finishes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Casework Replacement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Kitchen Equipment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MEP Replacement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Safety / Security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Code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Fire Protection System Install </a:t>
            </a:r>
          </a:p>
          <a:p>
            <a:pPr algn="l">
              <a:lnSpc>
                <a:spcPct val="110000"/>
              </a:lnSpc>
            </a:pPr>
            <a:endParaRPr lang="en-US" sz="13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5340100" y="894270"/>
            <a:ext cx="3673014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Grades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FFB3B3"/>
                </a:solidFill>
              </a:rPr>
              <a:t>K-4</a:t>
            </a:r>
            <a:endParaRPr lang="en-US" sz="4400" baseline="0" dirty="0">
              <a:solidFill>
                <a:srgbClr val="FFB3B3"/>
              </a:solidFill>
            </a:endParaRPr>
          </a:p>
        </p:txBody>
      </p:sp>
      <p:sp>
        <p:nvSpPr>
          <p:cNvPr id="13" name="Text Box 118"/>
          <p:cNvSpPr txBox="1">
            <a:spLocks noChangeArrowheads="1"/>
          </p:cNvSpPr>
          <p:nvPr/>
        </p:nvSpPr>
        <p:spPr bwMode="auto">
          <a:xfrm>
            <a:off x="299717" y="1207215"/>
            <a:ext cx="3081728" cy="11849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1993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110.41 acres*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Area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112,000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SF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792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spc="-20" baseline="0" dirty="0" smtClean="0">
                <a:solidFill>
                  <a:schemeClr val="bg2">
                    <a:lumMod val="50000"/>
                  </a:schemeClr>
                </a:solidFill>
              </a:rPr>
              <a:t>2019-20 Enrollment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791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71265" y="6355950"/>
            <a:ext cx="108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FIRST FLOOR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755" y="3981399"/>
            <a:ext cx="1234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SECOND FLOOR</a:t>
            </a:r>
          </a:p>
        </p:txBody>
      </p:sp>
    </p:spTree>
    <p:extLst>
      <p:ext uri="{BB962C8B-B14F-4D97-AF65-F5344CB8AC3E}">
        <p14:creationId xmlns:p14="http://schemas.microsoft.com/office/powerpoint/2010/main" val="2897827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Elementary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95" y="1393535"/>
            <a:ext cx="7589520" cy="52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4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Elementary School</a:t>
            </a: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1411871"/>
            <a:ext cx="5698490" cy="2661285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3" y="4133958"/>
            <a:ext cx="5705475" cy="2486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03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Elementary </a:t>
            </a:r>
            <a:r>
              <a:rPr lang="en-US" sz="1800" baseline="0" dirty="0">
                <a:solidFill>
                  <a:srgbClr val="C00000"/>
                </a:solidFill>
                <a:latin typeface="+mj-lt"/>
              </a:rPr>
              <a:t>School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1522" y="6270970"/>
            <a:ext cx="915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baseline="0" dirty="0">
                <a:solidFill>
                  <a:schemeClr val="accent6"/>
                </a:solidFill>
                <a:latin typeface="+mj-lt"/>
              </a:rPr>
              <a:t>Lighting Levels – Foot-Candles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E7CC88-31A3-42F6-8047-3786DE5F59EA}"/>
              </a:ext>
            </a:extLst>
          </p:cNvPr>
          <p:cNvSpPr/>
          <p:nvPr/>
        </p:nvSpPr>
        <p:spPr bwMode="auto">
          <a:xfrm>
            <a:off x="1576410" y="2929735"/>
            <a:ext cx="2569644" cy="921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/>
          <a:stretch/>
        </p:blipFill>
        <p:spPr bwMode="auto">
          <a:xfrm>
            <a:off x="3819393" y="2771649"/>
            <a:ext cx="5120248" cy="3262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r="21942"/>
          <a:stretch/>
        </p:blipFill>
        <p:spPr bwMode="auto">
          <a:xfrm>
            <a:off x="267362" y="1581045"/>
            <a:ext cx="3332430" cy="3031165"/>
          </a:xfrm>
          <a:prstGeom prst="rect">
            <a:avLst/>
          </a:prstGeom>
          <a:noFill/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12952"/>
              </p:ext>
            </p:extLst>
          </p:nvPr>
        </p:nvGraphicFramePr>
        <p:xfrm>
          <a:off x="5685745" y="1554491"/>
          <a:ext cx="3140075" cy="842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110139879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51397865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66751191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Room 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Space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Sound Level (dB)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29719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B204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Classroom - General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43.9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91979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B104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Classroom - General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0163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Library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Library - Reading/Studying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44.6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167318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24150" y="2507280"/>
            <a:ext cx="299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baseline="0" dirty="0" smtClean="0">
                <a:solidFill>
                  <a:schemeClr val="accent6"/>
                </a:solidFill>
                <a:latin typeface="+mj-lt"/>
              </a:rPr>
              <a:t>Sound Levels</a:t>
            </a:r>
            <a:endParaRPr lang="en-US" sz="1400" b="0" baseline="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707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C00000"/>
                </a:solidFill>
              </a:rPr>
              <a:t>Schuylkill Valley Middle School</a:t>
            </a:r>
            <a:endParaRPr lang="en-US" sz="2000" baseline="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18"/>
          <p:cNvSpPr txBox="1">
            <a:spLocks noChangeArrowheads="1"/>
          </p:cNvSpPr>
          <p:nvPr/>
        </p:nvSpPr>
        <p:spPr bwMode="auto">
          <a:xfrm>
            <a:off x="299717" y="1207215"/>
            <a:ext cx="3081728" cy="11849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1974(B), 1998(A), 2007(A&amp;A)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110.41 acres*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Area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152,000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SF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718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spc="-20" baseline="0" dirty="0" smtClean="0">
                <a:solidFill>
                  <a:schemeClr val="bg2">
                    <a:lumMod val="50000"/>
                  </a:schemeClr>
                </a:solidFill>
              </a:rPr>
              <a:t>2019-20 Enrollment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684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/>
          <a:stretch/>
        </p:blipFill>
        <p:spPr>
          <a:xfrm rot="16200000">
            <a:off x="4693877" y="284621"/>
            <a:ext cx="2841969" cy="4522128"/>
          </a:xfrm>
          <a:prstGeom prst="rect">
            <a:avLst/>
          </a:prstGeom>
        </p:spPr>
      </p:pic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5340100" y="894270"/>
            <a:ext cx="3673014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Grades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FFB3B3"/>
                </a:solidFill>
              </a:rPr>
              <a:t>5-8</a:t>
            </a:r>
            <a:endParaRPr lang="en-US" sz="4400" baseline="0" dirty="0">
              <a:solidFill>
                <a:srgbClr val="FFB3B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1562"/>
          <a:stretch/>
        </p:blipFill>
        <p:spPr>
          <a:xfrm rot="16200000">
            <a:off x="4713074" y="3107388"/>
            <a:ext cx="2803565" cy="452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9115" y="3313785"/>
            <a:ext cx="1234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SECOND FLOOR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115" y="6032644"/>
            <a:ext cx="1234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FIRST FLOOR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640" y="2584090"/>
            <a:ext cx="3533260" cy="309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C00000"/>
                </a:solidFill>
                <a:latin typeface="+mj-lt"/>
              </a:rPr>
              <a:t>FACILITIES IMPROVEMENTS:</a:t>
            </a:r>
          </a:p>
          <a:p>
            <a:pPr algn="l">
              <a:lnSpc>
                <a:spcPct val="110000"/>
              </a:lnSpc>
            </a:pPr>
            <a:endParaRPr lang="en-US" sz="10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Overall Campus Site Improvement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Roof Rehabilitation / Repair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Exterior Wall Repair / Cleaning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Limited Interior Finishes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Limited Interior Acoustic Improvement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Limited MEP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Code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Upgrades</a:t>
            </a:r>
          </a:p>
          <a:p>
            <a:pPr algn="l">
              <a:lnSpc>
                <a:spcPct val="110000"/>
              </a:lnSpc>
            </a:pPr>
            <a:endParaRPr lang="en-US" sz="13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19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Middle School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80" y="1393535"/>
            <a:ext cx="7589520" cy="52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Middle School</a:t>
            </a: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35" y="1375318"/>
            <a:ext cx="5820410" cy="2720975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31" y="4161223"/>
            <a:ext cx="5815330" cy="253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16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Middle </a:t>
            </a:r>
            <a:r>
              <a:rPr lang="en-US" sz="1800" baseline="0" dirty="0">
                <a:solidFill>
                  <a:srgbClr val="C00000"/>
                </a:solidFill>
                <a:latin typeface="+mj-lt"/>
              </a:rPr>
              <a:t>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E7CC88-31A3-42F6-8047-3786DE5F59EA}"/>
              </a:ext>
            </a:extLst>
          </p:cNvPr>
          <p:cNvSpPr/>
          <p:nvPr/>
        </p:nvSpPr>
        <p:spPr bwMode="auto">
          <a:xfrm>
            <a:off x="1576410" y="2929735"/>
            <a:ext cx="2569644" cy="921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20" y="4025704"/>
            <a:ext cx="4537416" cy="2438607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1317901"/>
            <a:ext cx="4528703" cy="26428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-11522" y="6270970"/>
            <a:ext cx="915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baseline="0" dirty="0">
                <a:solidFill>
                  <a:schemeClr val="accent6"/>
                </a:solidFill>
                <a:latin typeface="+mj-lt"/>
              </a:rPr>
              <a:t>Lighting Levels – Foot-Candles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70147"/>
              </p:ext>
            </p:extLst>
          </p:nvPr>
        </p:nvGraphicFramePr>
        <p:xfrm>
          <a:off x="5685746" y="1547155"/>
          <a:ext cx="3140074" cy="1128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988">
                  <a:extLst>
                    <a:ext uri="{9D8B030D-6E8A-4147-A177-3AD203B41FA5}">
                      <a16:colId xmlns:a16="http://schemas.microsoft.com/office/drawing/2014/main" val="1452670268"/>
                    </a:ext>
                  </a:extLst>
                </a:gridCol>
                <a:gridCol w="1757023">
                  <a:extLst>
                    <a:ext uri="{9D8B030D-6E8A-4147-A177-3AD203B41FA5}">
                      <a16:colId xmlns:a16="http://schemas.microsoft.com/office/drawing/2014/main" val="4251766221"/>
                    </a:ext>
                  </a:extLst>
                </a:gridCol>
                <a:gridCol w="764063">
                  <a:extLst>
                    <a:ext uri="{9D8B030D-6E8A-4147-A177-3AD203B41FA5}">
                      <a16:colId xmlns:a16="http://schemas.microsoft.com/office/drawing/2014/main" val="986914555"/>
                    </a:ext>
                  </a:extLst>
                </a:gridCol>
              </a:tblGrid>
              <a:tr h="322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Room 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Space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Sound Level (dB)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623297"/>
                  </a:ext>
                </a:extLst>
              </a:tr>
              <a:tr h="201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D109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Classroom - General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4728662"/>
                  </a:ext>
                </a:extLst>
              </a:tr>
              <a:tr h="201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C208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Classroom - General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5745573"/>
                  </a:ext>
                </a:extLst>
              </a:tr>
              <a:tr h="201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A219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Classroom - General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6243554"/>
                  </a:ext>
                </a:extLst>
              </a:tr>
              <a:tr h="201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Library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Library - Reading/Studying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42.1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706579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882247" y="2846111"/>
            <a:ext cx="299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baseline="0" dirty="0" smtClean="0">
                <a:solidFill>
                  <a:schemeClr val="accent6"/>
                </a:solidFill>
                <a:latin typeface="+mj-lt"/>
              </a:rPr>
              <a:t>Sound Levels</a:t>
            </a:r>
            <a:endParaRPr lang="en-US" sz="1400" b="0" baseline="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18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</a:t>
            </a:r>
            <a:r>
              <a:rPr lang="en-US" sz="2000" baseline="0" dirty="0" smtClean="0">
                <a:solidFill>
                  <a:srgbClr val="C00000"/>
                </a:solidFill>
              </a:rPr>
              <a:t>High School / DAO</a:t>
            </a:r>
            <a:endParaRPr lang="en-US" sz="2000" baseline="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90162" y="3218523"/>
            <a:ext cx="2743200" cy="4239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5973" y="513727"/>
            <a:ext cx="2743200" cy="4239495"/>
          </a:xfrm>
          <a:prstGeom prst="rect">
            <a:avLst/>
          </a:prstGeom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340100" y="894270"/>
            <a:ext cx="3673014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Grades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>
                <a:solidFill>
                  <a:srgbClr val="FFB3B3"/>
                </a:solidFill>
                <a:latin typeface="+mn-lt"/>
              </a:rPr>
              <a:t>9</a:t>
            </a:r>
            <a:r>
              <a:rPr lang="en-US" sz="4400" baseline="0" dirty="0" smtClean="0">
                <a:solidFill>
                  <a:srgbClr val="FFB3B3"/>
                </a:solidFill>
                <a:latin typeface="+mn-lt"/>
              </a:rPr>
              <a:t>-12</a:t>
            </a:r>
          </a:p>
        </p:txBody>
      </p:sp>
      <p:sp>
        <p:nvSpPr>
          <p:cNvPr id="18" name="Text Box 118"/>
          <p:cNvSpPr txBox="1">
            <a:spLocks noChangeArrowheads="1"/>
          </p:cNvSpPr>
          <p:nvPr/>
        </p:nvSpPr>
        <p:spPr bwMode="auto">
          <a:xfrm>
            <a:off x="299716" y="1207215"/>
            <a:ext cx="3120133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tabLst>
                <a:tab pos="2854325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1959(B), 1995(A&amp;A)  2000(DAO, A&amp;A), 2006(A&amp;A)</a:t>
            </a:r>
          </a:p>
          <a:p>
            <a:pPr algn="l">
              <a:spcBef>
                <a:spcPts val="0"/>
              </a:spcBef>
              <a:tabLst>
                <a:tab pos="4341813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110.41 acres*</a:t>
            </a:r>
          </a:p>
          <a:p>
            <a:pPr algn="l">
              <a:spcBef>
                <a:spcPts val="0"/>
              </a:spcBef>
              <a:tabLst>
                <a:tab pos="4341813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Area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182,000 SF (with DAO) </a:t>
            </a:r>
            <a:endParaRPr lang="en-US" sz="1300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tabLst>
                <a:tab pos="4341813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752</a:t>
            </a:r>
          </a:p>
          <a:p>
            <a:pPr algn="l">
              <a:spcBef>
                <a:spcPts val="0"/>
              </a:spcBef>
              <a:tabLst>
                <a:tab pos="4341813" algn="r"/>
              </a:tabLst>
              <a:defRPr/>
            </a:pPr>
            <a:r>
              <a:rPr lang="en-US" sz="1300" spc="-20" baseline="0" dirty="0" smtClean="0">
                <a:solidFill>
                  <a:schemeClr val="bg2">
                    <a:lumMod val="50000"/>
                  </a:schemeClr>
                </a:solidFill>
              </a:rPr>
              <a:t>2019-20 Enrollment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636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3470" y="3874069"/>
            <a:ext cx="1234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SECOND FLOOR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6746" y="6511865"/>
            <a:ext cx="1071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FIRST FLOOR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640" y="2789149"/>
            <a:ext cx="3533260" cy="309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C00000"/>
                </a:solidFill>
                <a:latin typeface="+mj-lt"/>
              </a:rPr>
              <a:t>FACILITIES IMPROVEMENTS:</a:t>
            </a:r>
          </a:p>
          <a:p>
            <a:pPr algn="l">
              <a:lnSpc>
                <a:spcPct val="110000"/>
              </a:lnSpc>
            </a:pPr>
            <a:endParaRPr lang="en-US" sz="10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Overall Campus Site Improvement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Roof Rehabilitation / Repair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Exterior Wall Repair / Cleaning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Limited Interior Finishes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Limited Interior Acoustic Improvement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MEP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Code Upgrades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Upgrades</a:t>
            </a:r>
          </a:p>
          <a:p>
            <a:pPr algn="l">
              <a:lnSpc>
                <a:spcPct val="110000"/>
              </a:lnSpc>
            </a:pPr>
            <a:endParaRPr lang="en-US" sz="13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654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High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606" y="1378555"/>
            <a:ext cx="6157067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0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5828" y="-70231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Schuylkill Valley SD </a:t>
            </a:r>
            <a:r>
              <a:rPr lang="en-US" sz="2000" baseline="0" dirty="0">
                <a:solidFill>
                  <a:srgbClr val="C00000"/>
                </a:solidFill>
                <a:latin typeface="+mn-lt"/>
              </a:rPr>
              <a:t>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Project Team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2882180" y="1508750"/>
            <a:ext cx="5569217" cy="492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Schuylkill Valley School District</a:t>
            </a:r>
            <a:endParaRPr lang="en-US" sz="24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C00000"/>
                </a:solidFill>
              </a:rPr>
              <a:t>Owner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400" baseline="0" dirty="0">
              <a:solidFill>
                <a:srgbClr val="7B1F1F"/>
              </a:solidFill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 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Associates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>
                <a:solidFill>
                  <a:srgbClr val="C00000"/>
                </a:solidFill>
              </a:rPr>
              <a:t>Architects &amp; Educational Facilities Planners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K&amp;W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C00000"/>
                </a:solidFill>
                <a:latin typeface="+mj-lt"/>
              </a:rPr>
              <a:t>Civil / Site Engineering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SitelogiQ 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(formerly Reynolds)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C00000"/>
                </a:solidFill>
                <a:latin typeface="+mj-lt"/>
              </a:rPr>
              <a:t>Mechanical, Electrical, Plumbing Engineering / Estimates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Advanced Foodservice Solutions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C00000"/>
                </a:solidFill>
                <a:latin typeface="+mj-lt"/>
              </a:rPr>
              <a:t>Food Service / Kitchen Design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400" baseline="0" dirty="0" smtClean="0">
              <a:solidFill>
                <a:srgbClr val="7B1F1F"/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Baker, Ingram &amp; Associates</a:t>
            </a:r>
            <a:endParaRPr lang="en-US" sz="24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C00000"/>
                </a:solidFill>
              </a:rPr>
              <a:t>Structural Engineering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400" baseline="0" dirty="0">
              <a:solidFill>
                <a:srgbClr val="7B1F1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6"/>
          <a:stretch/>
        </p:blipFill>
        <p:spPr>
          <a:xfrm>
            <a:off x="1499600" y="2435974"/>
            <a:ext cx="775772" cy="388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7"/>
          <a:stretch/>
        </p:blipFill>
        <p:spPr>
          <a:xfrm>
            <a:off x="1576410" y="4667618"/>
            <a:ext cx="565973" cy="52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01" y="3100099"/>
            <a:ext cx="760899" cy="53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44" y="5582088"/>
            <a:ext cx="1190886" cy="332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74" y="1557514"/>
            <a:ext cx="805029" cy="599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8" y="3861113"/>
            <a:ext cx="1256122" cy="4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6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High School</a:t>
            </a: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68" y="3889860"/>
            <a:ext cx="5907065" cy="2779911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65" y="1356210"/>
            <a:ext cx="5822950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02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High School</a:t>
            </a: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40" y="4032290"/>
            <a:ext cx="5723890" cy="266954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35" y="1355130"/>
            <a:ext cx="5715635" cy="2677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054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Conditions – MEP</a:t>
            </a: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7836425" y="276333"/>
            <a:ext cx="1041568" cy="10415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High </a:t>
            </a:r>
            <a:r>
              <a:rPr lang="en-US" sz="1800" baseline="0" dirty="0">
                <a:solidFill>
                  <a:srgbClr val="C00000"/>
                </a:solidFill>
                <a:latin typeface="+mj-lt"/>
              </a:rPr>
              <a:t>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E7CC88-31A3-42F6-8047-3786DE5F59EA}"/>
              </a:ext>
            </a:extLst>
          </p:cNvPr>
          <p:cNvSpPr/>
          <p:nvPr/>
        </p:nvSpPr>
        <p:spPr bwMode="auto">
          <a:xfrm>
            <a:off x="1576410" y="2929735"/>
            <a:ext cx="2569644" cy="921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1522" y="6270970"/>
            <a:ext cx="915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baseline="0" dirty="0">
                <a:solidFill>
                  <a:schemeClr val="accent6"/>
                </a:solidFill>
                <a:latin typeface="+mj-lt"/>
              </a:rPr>
              <a:t>Lighting Levels – Foot-Candles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b="4316"/>
          <a:stretch/>
        </p:blipFill>
        <p:spPr bwMode="auto">
          <a:xfrm>
            <a:off x="2636898" y="1500181"/>
            <a:ext cx="3147412" cy="1997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8885"/>
          <a:stretch/>
        </p:blipFill>
        <p:spPr bwMode="auto">
          <a:xfrm>
            <a:off x="825740" y="3428999"/>
            <a:ext cx="5935345" cy="2846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27416"/>
              </p:ext>
            </p:extLst>
          </p:nvPr>
        </p:nvGraphicFramePr>
        <p:xfrm>
          <a:off x="5882247" y="1619861"/>
          <a:ext cx="2995746" cy="1164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704">
                  <a:extLst>
                    <a:ext uri="{9D8B030D-6E8A-4147-A177-3AD203B41FA5}">
                      <a16:colId xmlns:a16="http://schemas.microsoft.com/office/drawing/2014/main" val="3828990728"/>
                    </a:ext>
                  </a:extLst>
                </a:gridCol>
                <a:gridCol w="1407571">
                  <a:extLst>
                    <a:ext uri="{9D8B030D-6E8A-4147-A177-3AD203B41FA5}">
                      <a16:colId xmlns:a16="http://schemas.microsoft.com/office/drawing/2014/main" val="2155362449"/>
                    </a:ext>
                  </a:extLst>
                </a:gridCol>
                <a:gridCol w="974471">
                  <a:extLst>
                    <a:ext uri="{9D8B030D-6E8A-4147-A177-3AD203B41FA5}">
                      <a16:colId xmlns:a16="http://schemas.microsoft.com/office/drawing/2014/main" val="3922102397"/>
                    </a:ext>
                  </a:extLst>
                </a:gridCol>
              </a:tblGrid>
              <a:tr h="258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Room #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Space Type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Sound Level (dB)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extLst>
                  <a:ext uri="{0D108BD9-81ED-4DB2-BD59-A6C34878D82A}">
                    <a16:rowId xmlns:a16="http://schemas.microsoft.com/office/drawing/2014/main" val="3770839877"/>
                  </a:ext>
                </a:extLst>
              </a:tr>
              <a:tr h="161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D31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Classroom - General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42.5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extLst>
                  <a:ext uri="{0D108BD9-81ED-4DB2-BD59-A6C34878D82A}">
                    <a16:rowId xmlns:a16="http://schemas.microsoft.com/office/drawing/2014/main" val="683672011"/>
                  </a:ext>
                </a:extLst>
              </a:tr>
              <a:tr h="161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C-26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Classroom - General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48.1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extLst>
                  <a:ext uri="{0D108BD9-81ED-4DB2-BD59-A6C34878D82A}">
                    <a16:rowId xmlns:a16="http://schemas.microsoft.com/office/drawing/2014/main" val="4084409020"/>
                  </a:ext>
                </a:extLst>
              </a:tr>
              <a:tr h="161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F-105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Classroom - General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44.5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extLst>
                  <a:ext uri="{0D108BD9-81ED-4DB2-BD59-A6C34878D82A}">
                    <a16:rowId xmlns:a16="http://schemas.microsoft.com/office/drawing/2014/main" val="2840236252"/>
                  </a:ext>
                </a:extLst>
              </a:tr>
              <a:tr h="161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Library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Library - </a:t>
                      </a:r>
                      <a:r>
                        <a:rPr lang="en-US" sz="800" dirty="0" smtClean="0">
                          <a:effectLst/>
                        </a:rPr>
                        <a:t>Reading/Studying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51.3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extLst>
                  <a:ext uri="{0D108BD9-81ED-4DB2-BD59-A6C34878D82A}">
                    <a16:rowId xmlns:a16="http://schemas.microsoft.com/office/drawing/2014/main" val="911533615"/>
                  </a:ext>
                </a:extLst>
              </a:tr>
              <a:tr h="161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Weight Room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Gymnasium </a:t>
                      </a:r>
                      <a:r>
                        <a:rPr lang="en-US" sz="800" dirty="0" smtClean="0">
                          <a:effectLst/>
                        </a:rPr>
                        <a:t>- General Exercise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49.8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7" marR="60477" marT="0" marB="0" anchor="b"/>
                </a:tc>
                <a:extLst>
                  <a:ext uri="{0D108BD9-81ED-4DB2-BD59-A6C34878D82A}">
                    <a16:rowId xmlns:a16="http://schemas.microsoft.com/office/drawing/2014/main" val="42180528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82247" y="2846111"/>
            <a:ext cx="299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baseline="0" dirty="0" smtClean="0">
                <a:solidFill>
                  <a:schemeClr val="accent6"/>
                </a:solidFill>
                <a:latin typeface="+mj-lt"/>
              </a:rPr>
              <a:t>Sound Levels</a:t>
            </a:r>
            <a:endParaRPr lang="en-US" sz="1400" b="0" baseline="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018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</a:t>
            </a:r>
            <a:r>
              <a:rPr lang="en-US" sz="2000" baseline="0" dirty="0" smtClean="0">
                <a:solidFill>
                  <a:srgbClr val="C00000"/>
                </a:solidFill>
              </a:rPr>
              <a:t>School District</a:t>
            </a:r>
            <a:endParaRPr lang="en-US" sz="2000" baseline="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Summary - Building Improvement Construction Costs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Elementary </a:t>
            </a:r>
            <a:r>
              <a:rPr lang="en-US" sz="1800" baseline="0" dirty="0">
                <a:solidFill>
                  <a:srgbClr val="C00000"/>
                </a:solidFill>
                <a:latin typeface="+mj-lt"/>
              </a:rPr>
              <a:t>School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307575" y="2807025"/>
            <a:ext cx="6478238" cy="384050"/>
          </a:xfrm>
          <a:prstGeom prst="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07575" y="3986784"/>
            <a:ext cx="6478238" cy="384050"/>
          </a:xfrm>
          <a:prstGeom prst="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36" y="1181392"/>
            <a:ext cx="6478238" cy="56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4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</a:t>
            </a:r>
            <a:r>
              <a:rPr lang="en-US" sz="2000" baseline="0" dirty="0" smtClean="0">
                <a:solidFill>
                  <a:srgbClr val="C00000"/>
                </a:solidFill>
              </a:rPr>
              <a:t>School District</a:t>
            </a:r>
            <a:endParaRPr lang="en-US" sz="2000" baseline="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Summary - Building Improvement Construction Costs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Middle </a:t>
            </a:r>
            <a:r>
              <a:rPr lang="en-US" sz="1800" baseline="0" dirty="0">
                <a:solidFill>
                  <a:srgbClr val="C00000"/>
                </a:solidFill>
                <a:latin typeface="+mj-lt"/>
              </a:rPr>
              <a:t>School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307575" y="2807025"/>
            <a:ext cx="6478238" cy="384050"/>
          </a:xfrm>
          <a:prstGeom prst="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07575" y="3986784"/>
            <a:ext cx="6478238" cy="384050"/>
          </a:xfrm>
          <a:prstGeom prst="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07592" y="1179576"/>
            <a:ext cx="6478238" cy="56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2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</a:t>
            </a:r>
            <a:r>
              <a:rPr lang="en-US" sz="2000" baseline="0" dirty="0" smtClean="0">
                <a:solidFill>
                  <a:srgbClr val="C00000"/>
                </a:solidFill>
              </a:rPr>
              <a:t>School District</a:t>
            </a:r>
            <a:endParaRPr lang="en-US" sz="2000" baseline="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Summary - Building Improvement Construction Costs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-9718" y="981737"/>
            <a:ext cx="91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C00000"/>
                </a:solidFill>
                <a:latin typeface="+mj-lt"/>
              </a:rPr>
              <a:t>High </a:t>
            </a:r>
            <a:r>
              <a:rPr lang="en-US" sz="1800" baseline="0" dirty="0">
                <a:solidFill>
                  <a:srgbClr val="C00000"/>
                </a:solidFill>
                <a:latin typeface="+mj-lt"/>
              </a:rPr>
              <a:t>School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328021" y="2624328"/>
            <a:ext cx="6483096" cy="356616"/>
          </a:xfrm>
          <a:prstGeom prst="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30613" y="3730752"/>
            <a:ext cx="6478238" cy="356616"/>
          </a:xfrm>
          <a:prstGeom prst="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2881" y="4443984"/>
            <a:ext cx="6478238" cy="356616"/>
          </a:xfrm>
          <a:prstGeom prst="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24" y="1114824"/>
            <a:ext cx="6478238" cy="56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4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r="17433"/>
          <a:stretch/>
        </p:blipFill>
        <p:spPr>
          <a:xfrm rot="10800000">
            <a:off x="4058025" y="1140453"/>
            <a:ext cx="2286000" cy="17162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52"/>
          <a:stretch/>
        </p:blipFill>
        <p:spPr>
          <a:xfrm rot="10800000">
            <a:off x="6575835" y="1140452"/>
            <a:ext cx="2286000" cy="1716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/>
          <a:stretch/>
        </p:blipFill>
        <p:spPr>
          <a:xfrm rot="10800000">
            <a:off x="4048939" y="3034947"/>
            <a:ext cx="2286000" cy="1716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251"/>
          <a:stretch/>
        </p:blipFill>
        <p:spPr>
          <a:xfrm rot="10800000">
            <a:off x="6593054" y="4929210"/>
            <a:ext cx="2286000" cy="17162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17224"/>
          <a:stretch/>
        </p:blipFill>
        <p:spPr>
          <a:xfrm rot="10800000">
            <a:off x="6575833" y="3037752"/>
            <a:ext cx="2286000" cy="17162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r="15122"/>
          <a:stretch/>
        </p:blipFill>
        <p:spPr>
          <a:xfrm rot="10800000">
            <a:off x="4048938" y="4931589"/>
            <a:ext cx="2286000" cy="1716258"/>
          </a:xfrm>
          <a:prstGeom prst="rect">
            <a:avLst/>
          </a:prstGeom>
        </p:spPr>
      </p:pic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9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82880" y="1159776"/>
            <a:ext cx="3625164" cy="473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C00000"/>
                </a:solidFill>
                <a:latin typeface="+mj-lt"/>
              </a:rPr>
              <a:t>EDUCATIONAL PROGRAM IMPROVEMENTS</a:t>
            </a:r>
            <a:r>
              <a:rPr lang="en-US" u="sng" baseline="0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 algn="l">
              <a:lnSpc>
                <a:spcPct val="105000"/>
              </a:lnSpc>
            </a:pPr>
            <a:endParaRPr lang="en-US" sz="1000" u="sng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(2) Additional Graded Classrooms per Grade K-4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Support Classrooms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(5) Additional Divided Support Classrooms (1 per Grade)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S.E. Seminar Room / S.G.I.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Art Classroom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 Auxiliary Gymnasium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Enlarged Student Dining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Enlarged Kitchen Area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Enlarged Administration Office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Faculty Room / I.P.C.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Faculty Dining / Work Room</a:t>
            </a:r>
            <a:endParaRPr lang="en-US" sz="1350" b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Elementary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Existing </a:t>
            </a: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</a:rPr>
              <a:t>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86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r="31958"/>
          <a:stretch/>
        </p:blipFill>
        <p:spPr>
          <a:xfrm rot="10800000">
            <a:off x="4052800" y="1151951"/>
            <a:ext cx="2286000" cy="1710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6" r="14085"/>
          <a:stretch/>
        </p:blipFill>
        <p:spPr>
          <a:xfrm>
            <a:off x="6584849" y="1151950"/>
            <a:ext cx="2286000" cy="1716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r="7444"/>
          <a:stretch/>
        </p:blipFill>
        <p:spPr>
          <a:xfrm>
            <a:off x="4051770" y="3054330"/>
            <a:ext cx="2286000" cy="17162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r="19688"/>
          <a:stretch/>
        </p:blipFill>
        <p:spPr>
          <a:xfrm rot="10800000">
            <a:off x="6584853" y="4940157"/>
            <a:ext cx="2286000" cy="1721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r="31932"/>
          <a:stretch/>
        </p:blipFill>
        <p:spPr>
          <a:xfrm>
            <a:off x="6583727" y="3042761"/>
            <a:ext cx="2286000" cy="17162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/>
          <a:stretch/>
        </p:blipFill>
        <p:spPr>
          <a:xfrm rot="10800000">
            <a:off x="4052800" y="4942150"/>
            <a:ext cx="2286000" cy="1716259"/>
          </a:xfrm>
          <a:prstGeom prst="rect">
            <a:avLst/>
          </a:prstGeom>
        </p:spPr>
      </p:pic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9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Middle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Existing Conditions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" y="1159776"/>
            <a:ext cx="3625164" cy="286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C00000"/>
                </a:solidFill>
                <a:latin typeface="+mj-lt"/>
              </a:rPr>
              <a:t>EDUCATIONAL PROGRAM IMPROVEMENTS</a:t>
            </a:r>
            <a:r>
              <a:rPr lang="en-US" u="sng" baseline="0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 algn="l">
              <a:lnSpc>
                <a:spcPct val="105000"/>
              </a:lnSpc>
            </a:pPr>
            <a:endParaRPr lang="en-US" sz="1000" u="sng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(2) Additional Graded Classrooms per Grade 5-8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Support Classroom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(4) Additional Divided Support Classrooms (1 per Grade)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S.E. Seminar Room / S.G.I.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Enlarged Administration Office</a:t>
            </a:r>
          </a:p>
        </p:txBody>
      </p:sp>
    </p:spTree>
    <p:extLst>
      <p:ext uri="{BB962C8B-B14F-4D97-AF65-F5344CB8AC3E}">
        <p14:creationId xmlns:p14="http://schemas.microsoft.com/office/powerpoint/2010/main" val="254393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r="35830"/>
          <a:stretch/>
        </p:blipFill>
        <p:spPr>
          <a:xfrm>
            <a:off x="4066144" y="1155378"/>
            <a:ext cx="2286000" cy="1710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44" y="3036894"/>
            <a:ext cx="2286000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r="12839"/>
          <a:stretch/>
        </p:blipFill>
        <p:spPr>
          <a:xfrm>
            <a:off x="6579974" y="4925339"/>
            <a:ext cx="2286000" cy="17162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74" y="3045481"/>
            <a:ext cx="2286000" cy="1714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r="27573"/>
          <a:stretch/>
        </p:blipFill>
        <p:spPr>
          <a:xfrm>
            <a:off x="6586631" y="1144293"/>
            <a:ext cx="2286000" cy="17107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/>
          <a:stretch/>
        </p:blipFill>
        <p:spPr>
          <a:xfrm rot="10800000">
            <a:off x="4066144" y="4922728"/>
            <a:ext cx="2286000" cy="1717001"/>
          </a:xfrm>
          <a:prstGeom prst="rect">
            <a:avLst/>
          </a:prstGeom>
        </p:spPr>
      </p:pic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9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High School / DAO</a:t>
            </a:r>
          </a:p>
          <a:p>
            <a:pPr>
              <a:lnSpc>
                <a:spcPct val="110000"/>
              </a:lnSpc>
            </a:pPr>
            <a:r>
              <a:rPr lang="en-US" sz="1600" baseline="0" dirty="0">
                <a:solidFill>
                  <a:schemeClr val="bg2">
                    <a:lumMod val="50000"/>
                  </a:schemeClr>
                </a:solidFill>
              </a:rPr>
              <a:t>Existing Conditions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1159776"/>
            <a:ext cx="3625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C00000"/>
                </a:solidFill>
                <a:latin typeface="+mj-lt"/>
              </a:rPr>
              <a:t>EDUCATIONAL PROGRAM IMPROVEMENTS</a:t>
            </a:r>
            <a:r>
              <a:rPr lang="en-US" u="sng" baseline="0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 algn="l">
              <a:lnSpc>
                <a:spcPct val="105000"/>
              </a:lnSpc>
            </a:pPr>
            <a:endParaRPr lang="en-US" sz="1000" u="sng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Support Classrooms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Divided Support Classrooms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Conference /Seminar / S.G.I.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S.E. / Gifted Classroom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Student Commons / L.G.I.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Enlarged Kitchen Area</a:t>
            </a:r>
          </a:p>
        </p:txBody>
      </p:sp>
    </p:spTree>
    <p:extLst>
      <p:ext uri="{BB962C8B-B14F-4D97-AF65-F5344CB8AC3E}">
        <p14:creationId xmlns:p14="http://schemas.microsoft.com/office/powerpoint/2010/main" val="1233379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8" t="23876" r="17452" b="43302"/>
          <a:stretch/>
        </p:blipFill>
        <p:spPr>
          <a:xfrm rot="16200000">
            <a:off x="4205367" y="4094602"/>
            <a:ext cx="806595" cy="823397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 Profiles Considered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4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217929" y="2298073"/>
            <a:ext cx="1900973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C00000"/>
                </a:solidFill>
              </a:rPr>
              <a:t>1</a:t>
            </a:r>
            <a:endParaRPr lang="en-US" sz="4400" baseline="0" dirty="0">
              <a:solidFill>
                <a:srgbClr val="C00000"/>
              </a:solidFill>
            </a:endParaRP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217929" y="3993794"/>
            <a:ext cx="1900973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C00000"/>
                </a:solidFill>
              </a:rPr>
              <a:t>2</a:t>
            </a:r>
            <a:endParaRPr lang="en-US" sz="4400" baseline="0" dirty="0">
              <a:solidFill>
                <a:srgbClr val="C00000"/>
              </a:solidFill>
            </a:endParaRP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239013" y="5491371"/>
            <a:ext cx="1900973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C00000"/>
                </a:solidFill>
              </a:rPr>
              <a:t>3</a:t>
            </a:r>
            <a:endParaRPr lang="en-US" sz="4400" baseline="0" dirty="0">
              <a:solidFill>
                <a:srgbClr val="C00000"/>
              </a:solidFill>
            </a:endParaRP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3688687" y="947792"/>
            <a:ext cx="1920248" cy="10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New</a:t>
            </a:r>
          </a:p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Intermediate</a:t>
            </a:r>
          </a:p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School</a:t>
            </a:r>
          </a:p>
          <a:p>
            <a:pPr>
              <a:lnSpc>
                <a:spcPct val="0"/>
              </a:lnSpc>
            </a:pPr>
            <a:endParaRPr lang="en-US" sz="4000" baseline="0" dirty="0">
              <a:solidFill>
                <a:srgbClr val="232DFD"/>
              </a:solidFill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5455315" y="1239915"/>
            <a:ext cx="1651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Middle</a:t>
            </a:r>
          </a:p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School</a:t>
            </a:r>
            <a:endParaRPr lang="en-US" sz="4000" baseline="0" dirty="0">
              <a:solidFill>
                <a:srgbClr val="C00000"/>
              </a:solidFill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7183540" y="1245407"/>
            <a:ext cx="1651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High</a:t>
            </a:r>
          </a:p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School</a:t>
            </a: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3888376" y="2090111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--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3868211" y="3664716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4-5</a:t>
            </a: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3928440" y="5178390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--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32" name="TextBox 30"/>
          <p:cNvSpPr txBox="1">
            <a:spLocks noChangeArrowheads="1"/>
          </p:cNvSpPr>
          <p:nvPr/>
        </p:nvSpPr>
        <p:spPr bwMode="auto">
          <a:xfrm>
            <a:off x="7247851" y="2084825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9-12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7253230" y="3635952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9-12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7247851" y="5157225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7-12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5512506" y="2090111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5-8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5512506" y="3635953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6-8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5512506" y="5157225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4-6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998865" y="1255071"/>
            <a:ext cx="1920248" cy="7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Elementary</a:t>
            </a:r>
          </a:p>
          <a:p>
            <a:r>
              <a:rPr lang="en-US" sz="2000" baseline="0" dirty="0" smtClean="0">
                <a:solidFill>
                  <a:srgbClr val="C00000"/>
                </a:solidFill>
                <a:latin typeface="+mn-lt"/>
              </a:rPr>
              <a:t>School</a:t>
            </a:r>
          </a:p>
          <a:p>
            <a:pPr>
              <a:lnSpc>
                <a:spcPct val="0"/>
              </a:lnSpc>
            </a:pPr>
            <a:endParaRPr lang="en-US" sz="4000" baseline="0" dirty="0">
              <a:solidFill>
                <a:srgbClr val="232DFD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98554" y="2090133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K-4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2232437" y="3664738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K-3</a:t>
            </a:r>
          </a:p>
        </p:txBody>
      </p:sp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2238618" y="5178412"/>
            <a:ext cx="1428105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K-3</a:t>
            </a:r>
            <a:endParaRPr lang="en-US" sz="4400" baseline="0" dirty="0">
              <a:solidFill>
                <a:srgbClr val="0000EA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12156" y="2941814"/>
            <a:ext cx="1685624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aseline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(Status Quo)</a:t>
            </a:r>
            <a:endParaRPr lang="en-US" sz="3600" baseline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16877" r="10104" b="13776"/>
          <a:stretch/>
        </p:blipFill>
        <p:spPr>
          <a:xfrm rot="16200000">
            <a:off x="2638745" y="2581931"/>
            <a:ext cx="562922" cy="743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499458" y="2528501"/>
            <a:ext cx="844910" cy="82296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97824" y="4085510"/>
            <a:ext cx="844910" cy="82296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21379" y="5595933"/>
            <a:ext cx="844910" cy="82296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18320" y="2534198"/>
            <a:ext cx="844910" cy="822960"/>
          </a:xfrm>
          <a:prstGeom prst="rect">
            <a:avLst/>
          </a:prstGeom>
          <a:noFill/>
          <a:ln w="28575" cap="flat" cmpd="sng" algn="ctr">
            <a:solidFill>
              <a:srgbClr val="D1DE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516686" y="4091207"/>
            <a:ext cx="844910" cy="822960"/>
          </a:xfrm>
          <a:prstGeom prst="rect">
            <a:avLst/>
          </a:prstGeom>
          <a:noFill/>
          <a:ln w="28575" cap="flat" cmpd="sng" algn="ctr">
            <a:solidFill>
              <a:srgbClr val="D1DE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540241" y="5601630"/>
            <a:ext cx="844910" cy="822960"/>
          </a:xfrm>
          <a:prstGeom prst="rect">
            <a:avLst/>
          </a:prstGeom>
          <a:noFill/>
          <a:ln w="28575" cap="flat" cmpd="sng" algn="ctr">
            <a:solidFill>
              <a:srgbClr val="D1DE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14651" r="18956" b="12361"/>
          <a:stretch/>
        </p:blipFill>
        <p:spPr>
          <a:xfrm rot="16200000">
            <a:off x="6026033" y="2530699"/>
            <a:ext cx="465640" cy="82585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 bwMode="auto">
          <a:xfrm>
            <a:off x="5828500" y="2534198"/>
            <a:ext cx="844910" cy="82296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16254" r="18829" b="20444"/>
          <a:stretch/>
        </p:blipFill>
        <p:spPr>
          <a:xfrm rot="16200000">
            <a:off x="2666754" y="4120887"/>
            <a:ext cx="504039" cy="74672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16254" r="18829" b="20444"/>
          <a:stretch/>
        </p:blipFill>
        <p:spPr>
          <a:xfrm rot="16200000">
            <a:off x="2685684" y="5634050"/>
            <a:ext cx="504039" cy="74672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7297" r="21879" b="19368"/>
          <a:stretch/>
        </p:blipFill>
        <p:spPr>
          <a:xfrm rot="16200000">
            <a:off x="6000438" y="4137175"/>
            <a:ext cx="503492" cy="82135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5826866" y="4091207"/>
            <a:ext cx="844910" cy="82296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7297" r="21879" b="19368"/>
          <a:stretch/>
        </p:blipFill>
        <p:spPr>
          <a:xfrm rot="16200000">
            <a:off x="6025754" y="5644189"/>
            <a:ext cx="503492" cy="82135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 bwMode="auto">
          <a:xfrm>
            <a:off x="5850421" y="5601630"/>
            <a:ext cx="844910" cy="82296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>
            <a:off x="482754" y="3582620"/>
            <a:ext cx="8193202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H="1">
            <a:off x="488133" y="5118820"/>
            <a:ext cx="8193202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570428" y="5735629"/>
            <a:ext cx="760922" cy="573746"/>
            <a:chOff x="4956050" y="2468875"/>
            <a:chExt cx="3686880" cy="277996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7" b="12574"/>
            <a:stretch/>
          </p:blipFill>
          <p:spPr>
            <a:xfrm rot="16200000">
              <a:off x="5344070" y="2080855"/>
              <a:ext cx="2779961" cy="3556001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 bwMode="auto">
            <a:xfrm>
              <a:off x="8105260" y="3006545"/>
              <a:ext cx="537670" cy="6528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35 Light" pitchFamily="34" charset="0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" b="11810"/>
          <a:stretch/>
        </p:blipFill>
        <p:spPr>
          <a:xfrm rot="16200000">
            <a:off x="7626713" y="2570742"/>
            <a:ext cx="623146" cy="7861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" b="11810"/>
          <a:stretch/>
        </p:blipFill>
        <p:spPr>
          <a:xfrm rot="16200000">
            <a:off x="7621211" y="4121812"/>
            <a:ext cx="623146" cy="78612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4175451" y="4091207"/>
            <a:ext cx="844910" cy="822960"/>
          </a:xfrm>
          <a:prstGeom prst="rect">
            <a:avLst/>
          </a:prstGeom>
          <a:noFill/>
          <a:ln w="28575" cap="flat" cmpd="sng" algn="ctr">
            <a:solidFill>
              <a:srgbClr val="F0CCA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74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Process / Contents of the Study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03" y="1739180"/>
            <a:ext cx="5551962" cy="4134076"/>
          </a:xfrm>
          <a:prstGeom prst="rect">
            <a:avLst/>
          </a:prstGeom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808310" y="1355130"/>
            <a:ext cx="7834620" cy="5278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Demographic Review 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="0" baseline="0" dirty="0">
                <a:solidFill>
                  <a:srgbClr val="7B1F1F"/>
                </a:solidFill>
                <a:latin typeface="+mj-lt"/>
              </a:rPr>
              <a:t> </a:t>
            </a:r>
            <a:r>
              <a:rPr lang="en-US" sz="2400" b="0" baseline="0" dirty="0" smtClean="0">
                <a:solidFill>
                  <a:srgbClr val="7B1F1F"/>
                </a:solidFill>
                <a:latin typeface="+mj-lt"/>
              </a:rPr>
              <a:t>   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(Student Enrollment, Population, Housing)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Facilities Study </a:t>
            </a: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/>
            </a:r>
            <a:br>
              <a:rPr lang="en-US" sz="2800" baseline="0" dirty="0" smtClean="0">
                <a:solidFill>
                  <a:srgbClr val="7B1F1F"/>
                </a:solidFill>
                <a:latin typeface="+mj-lt"/>
              </a:rPr>
            </a:b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(Building Improvements &amp; Construction Cost)</a:t>
            </a:r>
          </a:p>
          <a:p>
            <a:pPr marL="285750" indent="-28575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Educational Program Review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(Requirements / Needs)</a:t>
            </a:r>
            <a:endParaRPr lang="en-US" sz="14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Solutions</a:t>
            </a:r>
            <a:r>
              <a:rPr lang="en-US" sz="3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(Construction Options)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Cost of Options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700" baseline="0" dirty="0" smtClean="0">
              <a:solidFill>
                <a:srgbClr val="C00000"/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Schedule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2800" baseline="0" dirty="0" smtClean="0">
              <a:solidFill>
                <a:srgbClr val="C00000"/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endParaRPr lang="en-US" sz="280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 defTabSz="-117475">
              <a:tabLst>
                <a:tab pos="2632075" algn="l"/>
              </a:tabLst>
              <a:defRPr/>
            </a:pPr>
            <a:r>
              <a:rPr lang="en-US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Study per PDE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5681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74" y="1042695"/>
            <a:ext cx="6409351" cy="572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317354" y="779055"/>
            <a:ext cx="60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491" y="1208486"/>
            <a:ext cx="136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OPTION</a:t>
            </a:r>
          </a:p>
        </p:txBody>
      </p:sp>
    </p:spTree>
    <p:extLst>
      <p:ext uri="{BB962C8B-B14F-4D97-AF65-F5344CB8AC3E}">
        <p14:creationId xmlns:p14="http://schemas.microsoft.com/office/powerpoint/2010/main" val="268262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4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36410" cy="1015663"/>
            <a:chOff x="-41220" y="779055"/>
            <a:chExt cx="4536410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31643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1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Elementary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614" y="1410843"/>
            <a:ext cx="2913408" cy="45025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15586" r="9242" b="13193"/>
          <a:stretch/>
        </p:blipFill>
        <p:spPr>
          <a:xfrm rot="16200000">
            <a:off x="5300903" y="807638"/>
            <a:ext cx="2132811" cy="284374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16877" r="10104" b="13776"/>
          <a:stretch/>
        </p:blipFill>
        <p:spPr>
          <a:xfrm rot="16200000">
            <a:off x="5373922" y="3147526"/>
            <a:ext cx="2095397" cy="27689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b="54837"/>
          <a:stretch/>
        </p:blipFill>
        <p:spPr>
          <a:xfrm>
            <a:off x="1783454" y="5806549"/>
            <a:ext cx="6475426" cy="7230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40100" y="5521499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29408" y="3238703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1000-1125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6959" y="5157542"/>
            <a:ext cx="1229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New Gym</a:t>
            </a:r>
          </a:p>
          <a:p>
            <a:pPr algn="r"/>
            <a:r>
              <a:rPr lang="en-US" sz="7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413866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36410" cy="1015663"/>
            <a:chOff x="-41220" y="779055"/>
            <a:chExt cx="4536410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31643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1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Middle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16092" r="19163" b="8590"/>
          <a:stretch/>
        </p:blipFill>
        <p:spPr>
          <a:xfrm rot="16200000">
            <a:off x="5397709" y="606231"/>
            <a:ext cx="2073870" cy="3725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8" b="8876"/>
          <a:stretch/>
        </p:blipFill>
        <p:spPr>
          <a:xfrm rot="16200000">
            <a:off x="699092" y="1797709"/>
            <a:ext cx="2916936" cy="37252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14651" r="18956" b="12361"/>
          <a:stretch/>
        </p:blipFill>
        <p:spPr>
          <a:xfrm rot="16200000">
            <a:off x="5434491" y="2872127"/>
            <a:ext cx="2035465" cy="3610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81833" y="5810110"/>
            <a:ext cx="6477047" cy="692664"/>
            <a:chOff x="1496236" y="5578306"/>
            <a:chExt cx="6477047" cy="6926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/>
            <a:srcRect t="46639" b="26973"/>
            <a:stretch/>
          </p:blipFill>
          <p:spPr>
            <a:xfrm>
              <a:off x="1496236" y="5848515"/>
              <a:ext cx="6475426" cy="4224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/>
            <a:srcRect b="83837"/>
            <a:stretch/>
          </p:blipFill>
          <p:spPr>
            <a:xfrm>
              <a:off x="1497857" y="5578306"/>
              <a:ext cx="6475426" cy="258759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4659502" y="5289341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8810" y="3006545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800-900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896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4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36410" cy="1015663"/>
            <a:chOff x="-41220" y="779055"/>
            <a:chExt cx="4536410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31643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1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High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" b="11810"/>
          <a:stretch/>
        </p:blipFill>
        <p:spPr>
          <a:xfrm rot="16200000">
            <a:off x="5283910" y="2451088"/>
            <a:ext cx="2800733" cy="3533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0" t="23327" r="-1406" b="23257"/>
          <a:stretch/>
        </p:blipFill>
        <p:spPr>
          <a:xfrm rot="16200000">
            <a:off x="6097890" y="674197"/>
            <a:ext cx="1257440" cy="231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4103" y="1403684"/>
            <a:ext cx="2919973" cy="4512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83454" y="5810110"/>
            <a:ext cx="6475426" cy="742287"/>
            <a:chOff x="1783454" y="5810110"/>
            <a:chExt cx="6475426" cy="74228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/>
            <a:srcRect t="72942" b="-4128"/>
            <a:stretch/>
          </p:blipFill>
          <p:spPr>
            <a:xfrm>
              <a:off x="1783454" y="6053132"/>
              <a:ext cx="6475426" cy="49926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/>
            <a:srcRect b="83837"/>
            <a:stretch/>
          </p:blipFill>
          <p:spPr>
            <a:xfrm>
              <a:off x="1783454" y="5810110"/>
              <a:ext cx="6475426" cy="258759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398"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340100" y="5521499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29408" y="2584090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rgbClr val="E0E9AD"/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800-900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614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890" y="1249412"/>
            <a:ext cx="6409351" cy="5359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362073" y="779055"/>
            <a:ext cx="675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491" y="1208486"/>
            <a:ext cx="136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OPTION</a:t>
            </a:r>
          </a:p>
        </p:txBody>
      </p:sp>
    </p:spTree>
    <p:extLst>
      <p:ext uri="{BB962C8B-B14F-4D97-AF65-F5344CB8AC3E}">
        <p14:creationId xmlns:p14="http://schemas.microsoft.com/office/powerpoint/2010/main" val="3950664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4342"/>
          <a:stretch/>
        </p:blipFill>
        <p:spPr>
          <a:xfrm>
            <a:off x="1786652" y="5801873"/>
            <a:ext cx="6454081" cy="721178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81129" cy="1015663"/>
            <a:chOff x="-41220" y="779055"/>
            <a:chExt cx="4581129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76362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2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Elementary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5217" y="1413868"/>
            <a:ext cx="2882635" cy="44549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16254" r="18829" b="20444"/>
          <a:stretch/>
        </p:blipFill>
        <p:spPr>
          <a:xfrm rot="16200000">
            <a:off x="5402087" y="3121343"/>
            <a:ext cx="2012300" cy="2981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14188" r="20672" b="23301"/>
          <a:stretch/>
        </p:blipFill>
        <p:spPr>
          <a:xfrm rot="16200000">
            <a:off x="5411226" y="746335"/>
            <a:ext cx="2012300" cy="29994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340100" y="5521499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29408" y="3238703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800-900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639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81129" cy="1015663"/>
            <a:chOff x="-41220" y="779055"/>
            <a:chExt cx="4581129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76362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2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New Intermediate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8675" y="598739"/>
            <a:ext cx="4060755" cy="62757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85477" y="5808111"/>
            <a:ext cx="6461109" cy="681168"/>
            <a:chOff x="1785477" y="5808111"/>
            <a:chExt cx="6461109" cy="68116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/>
            <a:srcRect t="35102" b="44010"/>
            <a:stretch/>
          </p:blipFill>
          <p:spPr>
            <a:xfrm>
              <a:off x="1792505" y="6066824"/>
              <a:ext cx="6454081" cy="42245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7"/>
            <a:srcRect t="7" b="88599"/>
            <a:stretch/>
          </p:blipFill>
          <p:spPr>
            <a:xfrm>
              <a:off x="1785477" y="5808111"/>
              <a:ext cx="6454081" cy="230430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40">
            <a:off x="1080680" y="5354898"/>
            <a:ext cx="395166" cy="395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rgbClr val="F0CCAE"/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400-450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2747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774" y="6094351"/>
            <a:ext cx="5511812" cy="385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85477" y="5808111"/>
            <a:ext cx="6454081" cy="674883"/>
            <a:chOff x="1785477" y="5808111"/>
            <a:chExt cx="6454081" cy="67488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/>
            <a:srcRect t="57888" r="88472" b="22134"/>
            <a:stretch/>
          </p:blipFill>
          <p:spPr>
            <a:xfrm>
              <a:off x="1792506" y="6078945"/>
              <a:ext cx="744030" cy="40404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/>
            <a:srcRect t="7" b="88599"/>
            <a:stretch/>
          </p:blipFill>
          <p:spPr>
            <a:xfrm>
              <a:off x="1785477" y="5808111"/>
              <a:ext cx="6454081" cy="230430"/>
            </a:xfrm>
            <a:prstGeom prst="rect">
              <a:avLst/>
            </a:prstGeom>
          </p:spPr>
        </p:pic>
      </p:grp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81129" cy="1015663"/>
            <a:chOff x="-41220" y="779055"/>
            <a:chExt cx="4581129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76362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2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Middle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8328"/>
          <a:stretch/>
        </p:blipFill>
        <p:spPr>
          <a:xfrm rot="16200000">
            <a:off x="725219" y="1797603"/>
            <a:ext cx="2881668" cy="3739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7298" r="21879" b="12042"/>
          <a:stretch/>
        </p:blipFill>
        <p:spPr>
          <a:xfrm rot="16200000">
            <a:off x="5410003" y="2889788"/>
            <a:ext cx="2043913" cy="3719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16822" r="20233" b="17954"/>
          <a:stretch/>
        </p:blipFill>
        <p:spPr>
          <a:xfrm rot="16200000">
            <a:off x="5281975" y="701079"/>
            <a:ext cx="2125670" cy="3433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659502" y="5289341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48810" y="3006545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600-675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216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3451" y="5810110"/>
            <a:ext cx="6461109" cy="691290"/>
            <a:chOff x="-2110470" y="4105421"/>
            <a:chExt cx="6461109" cy="69129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/>
            <a:srcRect t="78549" b="-600"/>
            <a:stretch/>
          </p:blipFill>
          <p:spPr>
            <a:xfrm>
              <a:off x="-2103442" y="4350720"/>
              <a:ext cx="6454081" cy="44599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/>
            <a:srcRect t="7" b="88599"/>
            <a:stretch/>
          </p:blipFill>
          <p:spPr>
            <a:xfrm>
              <a:off x="-2110470" y="4105421"/>
              <a:ext cx="6454081" cy="230430"/>
            </a:xfrm>
            <a:prstGeom prst="rect">
              <a:avLst/>
            </a:prstGeom>
          </p:spPr>
        </p:pic>
      </p:grp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81129" cy="1015663"/>
            <a:chOff x="-41220" y="779055"/>
            <a:chExt cx="4581129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76362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2</a:t>
              </a:r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High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" b="11810"/>
          <a:stretch/>
        </p:blipFill>
        <p:spPr>
          <a:xfrm rot="16200000">
            <a:off x="5283910" y="2451088"/>
            <a:ext cx="2800733" cy="35332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0" t="23327" r="-1406" b="23257"/>
          <a:stretch/>
        </p:blipFill>
        <p:spPr>
          <a:xfrm rot="16200000">
            <a:off x="6097890" y="674197"/>
            <a:ext cx="1257440" cy="23120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4103" y="1402490"/>
            <a:ext cx="2919973" cy="4512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398"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100" y="5521499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29408" y="2584090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rgbClr val="E0E9AD"/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800-900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0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7" y="1239915"/>
            <a:ext cx="6475426" cy="5118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362073" y="779055"/>
            <a:ext cx="59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3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491" y="1208486"/>
            <a:ext cx="136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OPTION</a:t>
            </a:r>
          </a:p>
        </p:txBody>
      </p:sp>
    </p:spTree>
    <p:extLst>
      <p:ext uri="{BB962C8B-B14F-4D97-AF65-F5344CB8AC3E}">
        <p14:creationId xmlns:p14="http://schemas.microsoft.com/office/powerpoint/2010/main" val="393029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23415" y="2392065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Demographic Exploration - Population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auto">
          <a:xfrm>
            <a:off x="6223415" y="3966670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23415" y="5541275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6817" y="1573640"/>
            <a:ext cx="318942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2000 - 2010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Gain of Population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</a:t>
            </a:r>
            <a:r>
              <a:rPr lang="en-US" sz="2400" b="0" baseline="0" dirty="0" smtClean="0">
                <a:solidFill>
                  <a:srgbClr val="C00000"/>
                </a:solidFill>
                <a:latin typeface="+mj-lt"/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1046</a:t>
            </a:r>
          </a:p>
          <a:p>
            <a:pPr algn="l"/>
            <a:endParaRPr lang="en-US" sz="18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2010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Gain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of Population</a:t>
            </a:r>
          </a:p>
          <a:p>
            <a:pPr algn="l">
              <a:spcBef>
                <a:spcPts val="600"/>
              </a:spcBef>
            </a:pPr>
            <a:r>
              <a:rPr lang="en-US" sz="18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1800" b="0" baseline="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2400" b="0" baseline="0" dirty="0" smtClean="0">
                <a:solidFill>
                  <a:srgbClr val="C00000"/>
                </a:solidFill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772</a:t>
            </a:r>
            <a:endParaRPr lang="en-US" sz="3200" baseline="0" dirty="0">
              <a:solidFill>
                <a:srgbClr val="C00000"/>
              </a:solidFill>
              <a:latin typeface="+mj-lt"/>
            </a:endParaRPr>
          </a:p>
          <a:p>
            <a:pPr algn="l"/>
            <a:endParaRPr lang="en-US" sz="1800" b="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2000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Gain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of Population</a:t>
            </a:r>
          </a:p>
          <a:p>
            <a:pPr algn="l">
              <a:spcBef>
                <a:spcPts val="600"/>
              </a:spcBef>
            </a:pPr>
            <a:r>
              <a:rPr lang="en-US" sz="1800" b="0" baseline="0" dirty="0">
                <a:solidFill>
                  <a:srgbClr val="C00000"/>
                </a:solidFill>
              </a:rPr>
              <a:t>            </a:t>
            </a:r>
            <a:r>
              <a:rPr lang="en-US" sz="1800" b="0" baseline="0" dirty="0" smtClean="0">
                <a:solidFill>
                  <a:srgbClr val="C00000"/>
                </a:solidFill>
              </a:rPr>
              <a:t>   </a:t>
            </a:r>
            <a:r>
              <a:rPr lang="en-US" sz="2400" b="0" baseline="0" dirty="0" smtClean="0">
                <a:solidFill>
                  <a:srgbClr val="C00000"/>
                </a:solidFill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1818</a:t>
            </a:r>
            <a:endParaRPr lang="en-US" sz="1400" b="0" baseline="0" dirty="0" smtClean="0">
              <a:solidFill>
                <a:srgbClr val="C00000"/>
              </a:solidFill>
              <a:latin typeface="+mj-lt"/>
            </a:endParaRPr>
          </a:p>
          <a:p>
            <a:pPr algn="l"/>
            <a:endParaRPr lang="en-US" baseline="0" dirty="0" smtClean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097280"/>
            <a:ext cx="5357901" cy="56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4874"/>
          <a:stretch/>
        </p:blipFill>
        <p:spPr>
          <a:xfrm>
            <a:off x="1793121" y="5801873"/>
            <a:ext cx="6454081" cy="711112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1815969" cy="1015663"/>
            <a:chOff x="-41220" y="779055"/>
            <a:chExt cx="1815969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76362" y="779055"/>
              <a:ext cx="5983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3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Elementary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5217" y="1413868"/>
            <a:ext cx="2882635" cy="44549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16254" r="18829" b="20444"/>
          <a:stretch/>
        </p:blipFill>
        <p:spPr>
          <a:xfrm rot="16200000">
            <a:off x="5402087" y="3121343"/>
            <a:ext cx="2012300" cy="29811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14188" r="20672" b="23301"/>
          <a:stretch/>
        </p:blipFill>
        <p:spPr>
          <a:xfrm rot="16200000">
            <a:off x="5411226" y="746335"/>
            <a:ext cx="2012300" cy="299946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100" y="5521499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29408" y="3238703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800-900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9926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069" y="6104079"/>
            <a:ext cx="5511812" cy="3850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2505" y="5815245"/>
            <a:ext cx="6454081" cy="682157"/>
            <a:chOff x="1792505" y="5815245"/>
            <a:chExt cx="6454081" cy="6821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/>
            <a:srcRect t="45585" r="88067" b="27861"/>
            <a:stretch/>
          </p:blipFill>
          <p:spPr>
            <a:xfrm>
              <a:off x="1804799" y="6078945"/>
              <a:ext cx="770141" cy="4184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/>
            <a:srcRect t="1" b="84433"/>
            <a:stretch/>
          </p:blipFill>
          <p:spPr>
            <a:xfrm>
              <a:off x="1792505" y="5815245"/>
              <a:ext cx="6454081" cy="24529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8798" r="20672" b="18981"/>
          <a:stretch/>
        </p:blipFill>
        <p:spPr>
          <a:xfrm rot="16200000">
            <a:off x="5245861" y="3065923"/>
            <a:ext cx="2119214" cy="3292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7975" r="20653" b="19804"/>
          <a:stretch/>
        </p:blipFill>
        <p:spPr>
          <a:xfrm rot="16200000">
            <a:off x="5248732" y="780544"/>
            <a:ext cx="2157059" cy="3292353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8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81129" cy="1015663"/>
            <a:chOff x="-41220" y="779055"/>
            <a:chExt cx="4581129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76362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3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Middle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8328"/>
          <a:stretch/>
        </p:blipFill>
        <p:spPr>
          <a:xfrm rot="16200000">
            <a:off x="716929" y="1787116"/>
            <a:ext cx="2881668" cy="37394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659502" y="5289341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48810" y="3006545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600-675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88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4023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83451" y="5833651"/>
            <a:ext cx="6466375" cy="670095"/>
            <a:chOff x="-2011394" y="3603815"/>
            <a:chExt cx="6466375" cy="67009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/>
            <a:srcRect t="74237" b="-1045"/>
            <a:stretch/>
          </p:blipFill>
          <p:spPr>
            <a:xfrm>
              <a:off x="-1999100" y="3851455"/>
              <a:ext cx="6454081" cy="42245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/>
            <a:srcRect t="1" b="84433"/>
            <a:stretch/>
          </p:blipFill>
          <p:spPr>
            <a:xfrm>
              <a:off x="-2011394" y="3603815"/>
              <a:ext cx="6454081" cy="24529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9" t="23084" b="24162"/>
          <a:stretch/>
        </p:blipFill>
        <p:spPr>
          <a:xfrm rot="16200000">
            <a:off x="6120082" y="691189"/>
            <a:ext cx="1169003" cy="2266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134" y="1402899"/>
            <a:ext cx="2922852" cy="4517136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0" y="272315"/>
            <a:ext cx="1198030" cy="1198030"/>
          </a:xfrm>
          <a:prstGeom prst="rect">
            <a:avLst/>
          </a:prstGeom>
        </p:spPr>
      </p:pic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7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491" y="779055"/>
            <a:ext cx="4581129" cy="1015663"/>
            <a:chOff x="-41220" y="779055"/>
            <a:chExt cx="4581129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76362" y="779055"/>
              <a:ext cx="33635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3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1220" y="1208486"/>
              <a:ext cx="1366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5244" y="1212708"/>
            <a:ext cx="60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High Schoo</a:t>
            </a:r>
            <a:r>
              <a:rPr lang="en-US" sz="24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</a:t>
            </a:r>
            <a:endParaRPr lang="en-US" sz="24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4200" y="5808968"/>
            <a:ext cx="777639" cy="10063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56050" y="2737710"/>
            <a:ext cx="3686880" cy="2779961"/>
            <a:chOff x="4956050" y="2468875"/>
            <a:chExt cx="3686880" cy="27799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7" b="12574"/>
            <a:stretch/>
          </p:blipFill>
          <p:spPr>
            <a:xfrm rot="16200000">
              <a:off x="5344070" y="2080855"/>
              <a:ext cx="2779961" cy="355600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8105260" y="3006545"/>
              <a:ext cx="537670" cy="6528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35 Light" pitchFamily="34" charset="0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398">
            <a:off x="412840" y="5099516"/>
            <a:ext cx="395166" cy="39516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40100" y="5521499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FIRST FLOOR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29408" y="2584090"/>
            <a:ext cx="1229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SECOND FLOOR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1" t="79015" r="23207" b="5200"/>
          <a:stretch/>
        </p:blipFill>
        <p:spPr>
          <a:xfrm rot="16200000">
            <a:off x="4481299" y="2953231"/>
            <a:ext cx="744681" cy="95153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30" name="Group 29"/>
          <p:cNvGrpSpPr/>
          <p:nvPr/>
        </p:nvGrpSpPr>
        <p:grpSpPr>
          <a:xfrm>
            <a:off x="5981808" y="4350706"/>
            <a:ext cx="669837" cy="309276"/>
            <a:chOff x="-1613605" y="3352190"/>
            <a:chExt cx="669837" cy="309276"/>
          </a:xfrm>
        </p:grpSpPr>
        <p:sp>
          <p:nvSpPr>
            <p:cNvPr id="86" name="Bent-Up Arrow 85"/>
            <p:cNvSpPr/>
            <p:nvPr/>
          </p:nvSpPr>
          <p:spPr bwMode="auto">
            <a:xfrm flipH="1">
              <a:off x="-1613605" y="3352190"/>
              <a:ext cx="537670" cy="309276"/>
            </a:xfrm>
            <a:prstGeom prst="bentUpArrow">
              <a:avLst>
                <a:gd name="adj1" fmla="val 11185"/>
                <a:gd name="adj2" fmla="val 25000"/>
                <a:gd name="adj3" fmla="val 33421"/>
              </a:avLst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35 Light" pitchFamily="34" charset="0"/>
              </a:endParaRPr>
            </a:p>
          </p:txBody>
        </p:sp>
        <p:sp>
          <p:nvSpPr>
            <p:cNvPr id="87" name="Bent-Up Arrow 86"/>
            <p:cNvSpPr/>
            <p:nvPr/>
          </p:nvSpPr>
          <p:spPr bwMode="auto">
            <a:xfrm>
              <a:off x="-1481438" y="3352190"/>
              <a:ext cx="537670" cy="309276"/>
            </a:xfrm>
            <a:prstGeom prst="bentUpArrow">
              <a:avLst>
                <a:gd name="adj1" fmla="val 11185"/>
                <a:gd name="adj2" fmla="val 25000"/>
                <a:gd name="adj3" fmla="val 33421"/>
              </a:avLst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35 Light" pitchFamily="34" charset="0"/>
              </a:endParaRPr>
            </a:p>
          </p:txBody>
        </p:sp>
      </p:grpSp>
      <p:cxnSp>
        <p:nvCxnSpPr>
          <p:cNvPr id="32" name="Straight Connector 31"/>
          <p:cNvCxnSpPr>
            <a:stCxn id="84" idx="1"/>
            <a:endCxn id="86" idx="4"/>
          </p:cNvCxnSpPr>
          <p:nvPr/>
        </p:nvCxnSpPr>
        <p:spPr bwMode="auto">
          <a:xfrm>
            <a:off x="4853640" y="3801340"/>
            <a:ext cx="1188191" cy="75568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83418" y="5894097"/>
            <a:ext cx="962562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Design for 1200-1350 Students</a:t>
            </a:r>
            <a:endParaRPr lang="en-US" sz="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329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39943" y="-1143001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/>
          <a:srcRect t="49879" b="25630"/>
          <a:stretch/>
        </p:blipFill>
        <p:spPr>
          <a:xfrm>
            <a:off x="3196512" y="3259454"/>
            <a:ext cx="630466" cy="42245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/>
          <a:srcRect t="75093"/>
          <a:stretch/>
        </p:blipFill>
        <p:spPr>
          <a:xfrm>
            <a:off x="3197468" y="4153812"/>
            <a:ext cx="630466" cy="429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68072"/>
          <a:stretch/>
        </p:blipFill>
        <p:spPr>
          <a:xfrm>
            <a:off x="231399" y="1442478"/>
            <a:ext cx="630466" cy="40814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4"/>
          <a:srcRect t="69096"/>
          <a:stretch/>
        </p:blipFill>
        <p:spPr>
          <a:xfrm>
            <a:off x="239482" y="3295956"/>
            <a:ext cx="630466" cy="39506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/>
          <a:srcRect t="33060" b="33892"/>
          <a:stretch/>
        </p:blipFill>
        <p:spPr>
          <a:xfrm>
            <a:off x="251810" y="2366027"/>
            <a:ext cx="630466" cy="422456"/>
          </a:xfrm>
          <a:prstGeom prst="rect">
            <a:avLst/>
          </a:prstGeom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 Comparison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385855" y="1047890"/>
            <a:ext cx="844910" cy="1536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74205" y="1387330"/>
            <a:ext cx="0" cy="5229285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6069795" y="1367531"/>
            <a:ext cx="0" cy="5249084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7384" y="5139287"/>
            <a:ext cx="2624796" cy="1477328"/>
          </a:xfrm>
          <a:prstGeom prst="rect">
            <a:avLst/>
          </a:prstGeom>
          <a:solidFill>
            <a:srgbClr val="DDE5FF"/>
          </a:solidFill>
        </p:spPr>
        <p:txBody>
          <a:bodyPr wrap="square" rtlCol="0">
            <a:spAutoFit/>
          </a:bodyPr>
          <a:lstStyle/>
          <a:p>
            <a:r>
              <a:rPr lang="en-US" sz="1400" b="0" baseline="0" dirty="0" smtClean="0">
                <a:solidFill>
                  <a:srgbClr val="0070C0"/>
                </a:solidFill>
                <a:latin typeface="+mj-lt"/>
              </a:rPr>
              <a:t>Total Construction Cost</a:t>
            </a:r>
            <a:endParaRPr lang="en-US" sz="1400" b="0" baseline="0" dirty="0">
              <a:solidFill>
                <a:srgbClr val="0070C0"/>
              </a:solidFill>
              <a:latin typeface="+mj-lt"/>
            </a:endParaRPr>
          </a:p>
          <a:p>
            <a:r>
              <a:rPr lang="en-US" sz="2400" u="sng" baseline="0" dirty="0" smtClean="0">
                <a:solidFill>
                  <a:srgbClr val="0070C0"/>
                </a:solidFill>
                <a:latin typeface="+mj-lt"/>
              </a:rPr>
              <a:t>$</a:t>
            </a:r>
            <a:r>
              <a:rPr lang="en-US" sz="2400" u="sng" baseline="0" dirty="0" smtClean="0">
                <a:solidFill>
                  <a:srgbClr val="0070C0"/>
                </a:solidFill>
                <a:latin typeface="+mj-lt"/>
              </a:rPr>
              <a:t>51,199,800</a:t>
            </a:r>
            <a:endParaRPr lang="en-US" sz="2400" u="sng" baseline="0" dirty="0" smtClean="0">
              <a:solidFill>
                <a:srgbClr val="0070C0"/>
              </a:solidFill>
              <a:latin typeface="+mj-lt"/>
            </a:endParaRPr>
          </a:p>
          <a:p>
            <a:endParaRPr lang="en-US" sz="1050" b="0" baseline="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1400" b="0" baseline="0" dirty="0" smtClean="0">
                <a:solidFill>
                  <a:srgbClr val="C00000"/>
                </a:solidFill>
                <a:latin typeface="+mj-lt"/>
              </a:rPr>
              <a:t>Total Project Cost</a:t>
            </a:r>
            <a:endParaRPr lang="en-US" sz="1400" b="0" baseline="0" dirty="0">
              <a:solidFill>
                <a:srgbClr val="C00000"/>
              </a:solidFill>
              <a:latin typeface="+mj-lt"/>
            </a:endParaRPr>
          </a:p>
          <a:p>
            <a:r>
              <a:rPr lang="en-US" sz="2400" u="sng" baseline="0" dirty="0" smtClean="0">
                <a:solidFill>
                  <a:srgbClr val="C00000"/>
                </a:solidFill>
                <a:latin typeface="+mj-lt"/>
              </a:rPr>
              <a:t>$</a:t>
            </a:r>
            <a:r>
              <a:rPr lang="en-US" sz="2400" u="sng" baseline="0" dirty="0" smtClean="0">
                <a:solidFill>
                  <a:srgbClr val="C00000"/>
                </a:solidFill>
                <a:latin typeface="+mj-lt"/>
              </a:rPr>
              <a:t>64,000,000</a:t>
            </a:r>
            <a:endParaRPr lang="en-US" sz="2400" u="sng" baseline="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657714" y="493087"/>
            <a:ext cx="1561414" cy="1015663"/>
            <a:chOff x="183115" y="1349586"/>
            <a:chExt cx="1561414" cy="1015663"/>
          </a:xfrm>
        </p:grpSpPr>
        <p:sp>
          <p:nvSpPr>
            <p:cNvPr id="53" name="TextBox 52"/>
            <p:cNvSpPr txBox="1"/>
            <p:nvPr/>
          </p:nvSpPr>
          <p:spPr>
            <a:xfrm>
              <a:off x="183115" y="1878265"/>
              <a:ext cx="120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3220" y="1349586"/>
              <a:ext cx="5213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2</a:t>
              </a:r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25001" y="469378"/>
            <a:ext cx="1592953" cy="1015663"/>
            <a:chOff x="63697" y="1287472"/>
            <a:chExt cx="1592953" cy="1015663"/>
          </a:xfrm>
        </p:grpSpPr>
        <p:sp>
          <p:nvSpPr>
            <p:cNvPr id="56" name="TextBox 55"/>
            <p:cNvSpPr txBox="1"/>
            <p:nvPr/>
          </p:nvSpPr>
          <p:spPr>
            <a:xfrm>
              <a:off x="63697" y="1795304"/>
              <a:ext cx="1327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28977" y="1287472"/>
              <a:ext cx="4276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3</a:t>
              </a:r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095" y="490650"/>
            <a:ext cx="1561414" cy="1015663"/>
            <a:chOff x="183115" y="1349586"/>
            <a:chExt cx="1561414" cy="1015663"/>
          </a:xfrm>
        </p:grpSpPr>
        <p:sp>
          <p:nvSpPr>
            <p:cNvPr id="41" name="TextBox 40"/>
            <p:cNvSpPr txBox="1"/>
            <p:nvPr/>
          </p:nvSpPr>
          <p:spPr>
            <a:xfrm>
              <a:off x="183115" y="1865984"/>
              <a:ext cx="120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3220" y="1349586"/>
              <a:ext cx="5213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1</a:t>
              </a:r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68155"/>
          <a:stretch/>
        </p:blipFill>
        <p:spPr>
          <a:xfrm>
            <a:off x="6245817" y="1442478"/>
            <a:ext cx="630466" cy="40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t="78574" b="4093"/>
          <a:stretch/>
        </p:blipFill>
        <p:spPr>
          <a:xfrm>
            <a:off x="6280383" y="3734272"/>
            <a:ext cx="640080" cy="3860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t="4118" b="76238"/>
          <a:stretch/>
        </p:blipFill>
        <p:spPr>
          <a:xfrm>
            <a:off x="6292029" y="1863612"/>
            <a:ext cx="640080" cy="4374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/>
          <a:srcRect t="31983" b="31965"/>
          <a:stretch/>
        </p:blipFill>
        <p:spPr>
          <a:xfrm>
            <a:off x="6252909" y="2353660"/>
            <a:ext cx="630466" cy="4608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t="67992"/>
          <a:stretch/>
        </p:blipFill>
        <p:spPr>
          <a:xfrm>
            <a:off x="6248487" y="3291167"/>
            <a:ext cx="630466" cy="409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5271" y="1508750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E.S. building grade re-alignment to K-3 Elementary 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Alterations &amp; Additions as required</a:t>
            </a:r>
            <a:endParaRPr lang="en-US" sz="9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59016" y="2430470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M.S. building grade re-alignment to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4-6 Middle 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Alterations as required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55271" y="3358744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H.S. building grade re-alignment to 7-8, 9-12 Jr./Sr. High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</a:t>
            </a: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Alterations &amp; Additions as required</a:t>
            </a:r>
            <a:endParaRPr lang="en-US" sz="9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7"/>
          <a:srcRect t="78574" b="4093"/>
          <a:stretch/>
        </p:blipFill>
        <p:spPr>
          <a:xfrm>
            <a:off x="271378" y="3734271"/>
            <a:ext cx="640080" cy="3860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/>
          <a:srcRect t="4118" b="76238"/>
          <a:stretch/>
        </p:blipFill>
        <p:spPr>
          <a:xfrm>
            <a:off x="283024" y="1863611"/>
            <a:ext cx="640080" cy="4374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/>
          <a:srcRect t="41940" b="40727"/>
          <a:stretch/>
        </p:blipFill>
        <p:spPr>
          <a:xfrm>
            <a:off x="271378" y="2784942"/>
            <a:ext cx="640080" cy="38601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/>
          <a:srcRect b="68155"/>
          <a:stretch/>
        </p:blipFill>
        <p:spPr>
          <a:xfrm>
            <a:off x="3189420" y="1442478"/>
            <a:ext cx="630466" cy="40708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/>
          <a:srcRect t="78574" b="4093"/>
          <a:stretch/>
        </p:blipFill>
        <p:spPr>
          <a:xfrm>
            <a:off x="3223986" y="4617396"/>
            <a:ext cx="640080" cy="38601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/>
          <a:srcRect t="4118" b="76238"/>
          <a:stretch/>
        </p:blipFill>
        <p:spPr>
          <a:xfrm>
            <a:off x="3235632" y="1863612"/>
            <a:ext cx="640080" cy="4374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/>
          <a:srcRect t="41940" r="45400" b="41212"/>
          <a:stretch/>
        </p:blipFill>
        <p:spPr>
          <a:xfrm>
            <a:off x="3223986" y="3690547"/>
            <a:ext cx="349484" cy="375222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923525" y="1508750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Maintain K-4 Schuylkill Valley Elementary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</a:t>
            </a: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Alterations &amp; Additions as required</a:t>
            </a:r>
            <a:endParaRPr lang="en-US" sz="9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27270" y="2430470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Maintain 5-8 Schuylkill Valley Middle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</a:t>
            </a: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Alterations &amp; Additions as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required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23525" y="3358744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Maintain 9-12 Schuylkill Valley High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</a:t>
            </a: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Alterations &amp; Additions as required</a:t>
            </a:r>
            <a:endParaRPr lang="en-US" sz="9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/>
          <a:srcRect t="23497" b="49786"/>
          <a:stretch/>
        </p:blipFill>
        <p:spPr>
          <a:xfrm>
            <a:off x="3198659" y="2339214"/>
            <a:ext cx="630466" cy="46086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7"/>
          <a:srcRect t="41940" r="45400" b="41212"/>
          <a:stretch/>
        </p:blipFill>
        <p:spPr>
          <a:xfrm>
            <a:off x="6272073" y="2788483"/>
            <a:ext cx="349484" cy="375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-4824" t="15251" r="4824" b="19595"/>
          <a:stretch/>
        </p:blipFill>
        <p:spPr>
          <a:xfrm>
            <a:off x="3201574" y="2788483"/>
            <a:ext cx="410301" cy="374904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3880710" y="1508750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E.S. building grade re-alignment to K-3 Elementary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</a:t>
            </a: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Alterations &amp; Additions as required</a:t>
            </a:r>
            <a:endParaRPr lang="en-US" sz="9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84455" y="2430470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Construct New 4-5 Intermediate School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(Relocate 4th grade from E.S. &amp; 5th grade from M.S.)</a:t>
            </a:r>
            <a:endParaRPr lang="en-US" sz="9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0710" y="3358744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M.S. building grade re-alignment to 6-8 Middle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Alterations as </a:t>
            </a: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required</a:t>
            </a:r>
            <a:endParaRPr lang="en-US" sz="9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880710" y="4273910"/>
            <a:ext cx="20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Maintain 9-12 Schuylkill Valley High </a:t>
            </a: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School</a:t>
            </a:r>
          </a:p>
          <a:p>
            <a:pPr marL="111125" indent="-111125" algn="l">
              <a:buFont typeface="Wingdings" panose="05000000000000000000" pitchFamily="2" charset="2"/>
              <a:buChar char="§"/>
            </a:pPr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</a:t>
            </a:r>
            <a:r>
              <a:rPr lang="en-US" sz="9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Alterations &amp; Additions as required</a:t>
            </a:r>
            <a:endParaRPr lang="en-US" sz="9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55527" y="5143750"/>
            <a:ext cx="2624796" cy="1477328"/>
          </a:xfrm>
          <a:prstGeom prst="rect">
            <a:avLst/>
          </a:prstGeom>
          <a:solidFill>
            <a:srgbClr val="DDE5FF"/>
          </a:solidFill>
        </p:spPr>
        <p:txBody>
          <a:bodyPr wrap="square" rtlCol="0">
            <a:spAutoFit/>
          </a:bodyPr>
          <a:lstStyle/>
          <a:p>
            <a:r>
              <a:rPr lang="en-US" sz="1400" b="0" baseline="0" dirty="0" smtClean="0">
                <a:solidFill>
                  <a:srgbClr val="0070C0"/>
                </a:solidFill>
                <a:latin typeface="+mj-lt"/>
              </a:rPr>
              <a:t>Total Construction Cost</a:t>
            </a:r>
            <a:endParaRPr lang="en-US" sz="1400" b="0" baseline="0" dirty="0">
              <a:solidFill>
                <a:srgbClr val="0070C0"/>
              </a:solidFill>
              <a:latin typeface="+mj-lt"/>
            </a:endParaRPr>
          </a:p>
          <a:p>
            <a:r>
              <a:rPr lang="en-US" sz="2400" u="sng" baseline="0" dirty="0" smtClean="0">
                <a:solidFill>
                  <a:srgbClr val="0070C0"/>
                </a:solidFill>
                <a:latin typeface="+mj-lt"/>
              </a:rPr>
              <a:t>$</a:t>
            </a:r>
            <a:r>
              <a:rPr lang="en-US" sz="2400" u="sng" baseline="0" dirty="0" smtClean="0">
                <a:solidFill>
                  <a:srgbClr val="0070C0"/>
                </a:solidFill>
                <a:latin typeface="+mj-lt"/>
              </a:rPr>
              <a:t>57,839,800</a:t>
            </a:r>
            <a:endParaRPr lang="en-US" sz="2400" u="sng" baseline="0" dirty="0" smtClean="0">
              <a:solidFill>
                <a:srgbClr val="0070C0"/>
              </a:solidFill>
              <a:latin typeface="+mj-lt"/>
            </a:endParaRPr>
          </a:p>
          <a:p>
            <a:endParaRPr lang="en-US" sz="1050" b="0" baseline="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1400" b="0" baseline="0" dirty="0" smtClean="0">
                <a:solidFill>
                  <a:srgbClr val="C00000"/>
                </a:solidFill>
                <a:latin typeface="+mj-lt"/>
              </a:rPr>
              <a:t>Total Project Cost</a:t>
            </a:r>
            <a:endParaRPr lang="en-US" sz="1400" b="0" baseline="0" dirty="0">
              <a:solidFill>
                <a:srgbClr val="C00000"/>
              </a:solidFill>
              <a:latin typeface="+mj-lt"/>
            </a:endParaRPr>
          </a:p>
          <a:p>
            <a:r>
              <a:rPr lang="en-US" sz="2400" u="sng" baseline="0" dirty="0" smtClean="0">
                <a:solidFill>
                  <a:srgbClr val="C00000"/>
                </a:solidFill>
                <a:latin typeface="+mj-lt"/>
              </a:rPr>
              <a:t>$</a:t>
            </a:r>
            <a:r>
              <a:rPr lang="en-US" sz="2400" u="sng" baseline="0" dirty="0" smtClean="0">
                <a:solidFill>
                  <a:srgbClr val="C00000"/>
                </a:solidFill>
                <a:latin typeface="+mj-lt"/>
              </a:rPr>
              <a:t>72,300,000</a:t>
            </a:r>
            <a:endParaRPr lang="en-US" sz="2400" u="sng" baseline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0383" y="5133508"/>
            <a:ext cx="2624796" cy="1477328"/>
          </a:xfrm>
          <a:prstGeom prst="rect">
            <a:avLst/>
          </a:prstGeom>
          <a:solidFill>
            <a:srgbClr val="DDE5FF"/>
          </a:solidFill>
        </p:spPr>
        <p:txBody>
          <a:bodyPr wrap="square" rtlCol="0">
            <a:spAutoFit/>
          </a:bodyPr>
          <a:lstStyle/>
          <a:p>
            <a:r>
              <a:rPr lang="en-US" sz="1400" b="0" baseline="0" dirty="0" smtClean="0">
                <a:solidFill>
                  <a:srgbClr val="0070C0"/>
                </a:solidFill>
                <a:latin typeface="+mj-lt"/>
              </a:rPr>
              <a:t>Total Construction Cost</a:t>
            </a:r>
            <a:endParaRPr lang="en-US" sz="1400" b="0" baseline="0" dirty="0">
              <a:solidFill>
                <a:srgbClr val="0070C0"/>
              </a:solidFill>
              <a:latin typeface="+mj-lt"/>
            </a:endParaRPr>
          </a:p>
          <a:p>
            <a:r>
              <a:rPr lang="en-US" sz="2400" u="sng" baseline="0" dirty="0" smtClean="0">
                <a:solidFill>
                  <a:srgbClr val="0070C0"/>
                </a:solidFill>
                <a:latin typeface="+mj-lt"/>
              </a:rPr>
              <a:t>$</a:t>
            </a:r>
            <a:r>
              <a:rPr lang="en-US" sz="2400" u="sng" baseline="0" dirty="0" smtClean="0">
                <a:solidFill>
                  <a:srgbClr val="0070C0"/>
                </a:solidFill>
                <a:latin typeface="+mj-lt"/>
              </a:rPr>
              <a:t>52,799,800</a:t>
            </a:r>
            <a:endParaRPr lang="en-US" sz="2400" u="sng" baseline="0" dirty="0" smtClean="0">
              <a:solidFill>
                <a:srgbClr val="0070C0"/>
              </a:solidFill>
              <a:latin typeface="+mj-lt"/>
            </a:endParaRPr>
          </a:p>
          <a:p>
            <a:endParaRPr lang="en-US" sz="1050" b="0" baseline="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1400" b="0" baseline="0" dirty="0" smtClean="0">
                <a:solidFill>
                  <a:srgbClr val="C00000"/>
                </a:solidFill>
                <a:latin typeface="+mj-lt"/>
              </a:rPr>
              <a:t>Total Project Cost</a:t>
            </a:r>
            <a:endParaRPr lang="en-US" sz="1400" b="0" baseline="0" dirty="0">
              <a:solidFill>
                <a:srgbClr val="C00000"/>
              </a:solidFill>
              <a:latin typeface="+mj-lt"/>
            </a:endParaRPr>
          </a:p>
          <a:p>
            <a:r>
              <a:rPr lang="en-US" sz="2400" u="sng" baseline="0" dirty="0" smtClean="0">
                <a:solidFill>
                  <a:srgbClr val="C00000"/>
                </a:solidFill>
                <a:latin typeface="+mj-lt"/>
              </a:rPr>
              <a:t>$</a:t>
            </a:r>
            <a:r>
              <a:rPr lang="en-US" sz="2400" u="sng" baseline="0" dirty="0" smtClean="0">
                <a:solidFill>
                  <a:srgbClr val="C00000"/>
                </a:solidFill>
                <a:latin typeface="+mj-lt"/>
              </a:rPr>
              <a:t>66,000,000</a:t>
            </a:r>
            <a:endParaRPr lang="en-US" sz="2400" u="sng" baseline="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1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39943" y="-1143001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ctr"/>
            <a:r>
              <a:rPr lang="en-US" dirty="0"/>
              <a:t>5-8</a:t>
            </a:r>
            <a:endParaRPr lang="en-US" b="0" dirty="0"/>
          </a:p>
          <a:p>
            <a:pPr fontAlgn="ctr"/>
            <a:r>
              <a:rPr lang="en-US" dirty="0"/>
              <a:t>$11.8M</a:t>
            </a:r>
            <a:endParaRPr lang="en-US" b="0" dirty="0"/>
          </a:p>
          <a:p>
            <a:pPr fontAlgn="ctr"/>
            <a:r>
              <a:rPr lang="en-US" dirty="0"/>
              <a:t>$15M</a:t>
            </a:r>
            <a:endParaRPr lang="en-US" b="0" dirty="0"/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 Comparison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385855" y="1047890"/>
            <a:ext cx="844910" cy="1536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74205" y="1387330"/>
            <a:ext cx="0" cy="467780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6069795" y="1367531"/>
            <a:ext cx="0" cy="4697599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657714" y="493087"/>
            <a:ext cx="1561414" cy="1015663"/>
            <a:chOff x="183115" y="1349586"/>
            <a:chExt cx="1561414" cy="1015663"/>
          </a:xfrm>
        </p:grpSpPr>
        <p:sp>
          <p:nvSpPr>
            <p:cNvPr id="53" name="TextBox 52"/>
            <p:cNvSpPr txBox="1"/>
            <p:nvPr/>
          </p:nvSpPr>
          <p:spPr>
            <a:xfrm>
              <a:off x="183115" y="1878265"/>
              <a:ext cx="120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3220" y="1349586"/>
              <a:ext cx="5213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2</a:t>
              </a:r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25001" y="469378"/>
            <a:ext cx="1592953" cy="1015663"/>
            <a:chOff x="63697" y="1287472"/>
            <a:chExt cx="1592953" cy="1015663"/>
          </a:xfrm>
        </p:grpSpPr>
        <p:sp>
          <p:nvSpPr>
            <p:cNvPr id="56" name="TextBox 55"/>
            <p:cNvSpPr txBox="1"/>
            <p:nvPr/>
          </p:nvSpPr>
          <p:spPr>
            <a:xfrm>
              <a:off x="63697" y="1795304"/>
              <a:ext cx="1327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28977" y="1287472"/>
              <a:ext cx="4276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3</a:t>
              </a:r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095" y="490650"/>
            <a:ext cx="1561414" cy="1015663"/>
            <a:chOff x="183115" y="1349586"/>
            <a:chExt cx="1561414" cy="1015663"/>
          </a:xfrm>
        </p:grpSpPr>
        <p:sp>
          <p:nvSpPr>
            <p:cNvPr id="41" name="TextBox 40"/>
            <p:cNvSpPr txBox="1"/>
            <p:nvPr/>
          </p:nvSpPr>
          <p:spPr>
            <a:xfrm>
              <a:off x="183115" y="1865984"/>
              <a:ext cx="120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aseline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OPTION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3220" y="1349586"/>
              <a:ext cx="5213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1</a:t>
              </a:r>
              <a:r>
                <a:rPr lang="en-US" sz="60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0842"/>
              </p:ext>
            </p:extLst>
          </p:nvPr>
        </p:nvGraphicFramePr>
        <p:xfrm>
          <a:off x="232236" y="1470345"/>
          <a:ext cx="261154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89">
                  <a:extLst>
                    <a:ext uri="{9D8B030D-6E8A-4147-A177-3AD203B41FA5}">
                      <a16:colId xmlns:a16="http://schemas.microsoft.com/office/drawing/2014/main" val="118204422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val="3425624205"/>
                    </a:ext>
                  </a:extLst>
                </a:gridCol>
                <a:gridCol w="998531">
                  <a:extLst>
                    <a:ext uri="{9D8B030D-6E8A-4147-A177-3AD203B41FA5}">
                      <a16:colId xmlns:a16="http://schemas.microsoft.com/office/drawing/2014/main" val="3052618657"/>
                    </a:ext>
                  </a:extLst>
                </a:gridCol>
              </a:tblGrid>
              <a:tr h="7681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COST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r>
                        <a:rPr lang="en-US" sz="12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PROJ.</a:t>
                      </a:r>
                      <a:endParaRPr lang="en-US" sz="12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801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K-4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$19.6M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B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$24.5M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B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181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5-8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$12M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$15M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670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9-12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0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$15.9M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$19.8M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885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SITE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0E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$2.5M</a:t>
                      </a: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$3.1M</a:t>
                      </a: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5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SUB-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$49.9M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$62.4M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8055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CMC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$1.3M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$1.6M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6663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$51.2M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$64M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0070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54690" y="6129616"/>
            <a:ext cx="794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*Total Project Cost Includes construction cost of building and site / plus financing fees, contingency fund, moveable furniture, commissioning fees, construction testing / inspections, fees for Topographic / Geotechnical surveys, A/E fees, permit fees detailed estimates, and utility fees, etc. 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69659"/>
              </p:ext>
            </p:extLst>
          </p:nvPr>
        </p:nvGraphicFramePr>
        <p:xfrm>
          <a:off x="3272100" y="1474767"/>
          <a:ext cx="261154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89">
                  <a:extLst>
                    <a:ext uri="{9D8B030D-6E8A-4147-A177-3AD203B41FA5}">
                      <a16:colId xmlns:a16="http://schemas.microsoft.com/office/drawing/2014/main" val="118204422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val="3425624205"/>
                    </a:ext>
                  </a:extLst>
                </a:gridCol>
                <a:gridCol w="998531">
                  <a:extLst>
                    <a:ext uri="{9D8B030D-6E8A-4147-A177-3AD203B41FA5}">
                      <a16:colId xmlns:a16="http://schemas.microsoft.com/office/drawing/2014/main" val="3052618657"/>
                    </a:ext>
                  </a:extLst>
                </a:gridCol>
              </a:tblGrid>
              <a:tr h="7681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COST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r>
                        <a:rPr lang="en-US" sz="12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PROJ.</a:t>
                      </a:r>
                      <a:endParaRPr lang="en-US" sz="12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801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K-3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$13.4M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B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$16.7M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B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181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4-5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0CC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$18M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$22.5M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355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5-8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$6.9M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$8.6M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670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9-12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0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$15.9M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$19.8M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885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SITE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0E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$2.5M</a:t>
                      </a: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$3.1M</a:t>
                      </a: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090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SUB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$56.6M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$70.7M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8055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CMC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$1.3M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$1.6M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6663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$57.8M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$72.3M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007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55980"/>
              </p:ext>
            </p:extLst>
          </p:nvPr>
        </p:nvGraphicFramePr>
        <p:xfrm>
          <a:off x="6299600" y="1474767"/>
          <a:ext cx="261154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89">
                  <a:extLst>
                    <a:ext uri="{9D8B030D-6E8A-4147-A177-3AD203B41FA5}">
                      <a16:colId xmlns:a16="http://schemas.microsoft.com/office/drawing/2014/main" val="118204422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val="3425624205"/>
                    </a:ext>
                  </a:extLst>
                </a:gridCol>
                <a:gridCol w="998531">
                  <a:extLst>
                    <a:ext uri="{9D8B030D-6E8A-4147-A177-3AD203B41FA5}">
                      <a16:colId xmlns:a16="http://schemas.microsoft.com/office/drawing/2014/main" val="3052618657"/>
                    </a:ext>
                  </a:extLst>
                </a:gridCol>
              </a:tblGrid>
              <a:tr h="7681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COST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EST.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r>
                        <a:rPr lang="en-US" sz="12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PROJ.</a:t>
                      </a:r>
                      <a:endParaRPr lang="en-US" sz="12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801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K-3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$13.4M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B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$16.7M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B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181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4-6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$6.9M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$8.6M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670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7-12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0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$28.8M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$36M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885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SITE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0E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$2.5M</a:t>
                      </a: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$3.1M</a:t>
                      </a:r>
                    </a:p>
                  </a:txBody>
                  <a:tcPr anchor="ctr">
                    <a:solidFill>
                      <a:srgbClr val="F5F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269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SUB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$51.5M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$64.4M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8055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CMC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$1.3M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$1.6M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6663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en-US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$52.8M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$66M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0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66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39943" y="-1143001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62556" y="3335951"/>
            <a:ext cx="3057712" cy="768045"/>
          </a:xfrm>
          <a:prstGeom prst="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Option Comparison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385855" y="1047890"/>
            <a:ext cx="844910" cy="1536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62665" y="4257831"/>
            <a:ext cx="837229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4275" y="808760"/>
            <a:ext cx="410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RECOMMENDED  OPTION  </a:t>
            </a:r>
            <a:r>
              <a:rPr lang="en-US" sz="3200" baseline="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n-US" sz="180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856" y="4409153"/>
            <a:ext cx="1344174" cy="369332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PHASE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5855" y="1194122"/>
            <a:ext cx="1344175" cy="369332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PHASE 1</a:t>
            </a:r>
            <a:endParaRPr lang="en-US" sz="1800" baseline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954582" y="3345800"/>
            <a:ext cx="1305768" cy="7581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$24M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85854" y="2490479"/>
            <a:ext cx="8429271" cy="768045"/>
          </a:xfrm>
          <a:prstGeom prst="rect">
            <a:avLst/>
          </a:prstGeom>
          <a:solidFill>
            <a:srgbClr val="EAF5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85854" y="1645569"/>
            <a:ext cx="8429272" cy="763231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715" y="1607164"/>
            <a:ext cx="750817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 Additions / Renovations</a:t>
            </a:r>
            <a:endParaRPr lang="en-US" sz="16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n-US" sz="1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Totally renovate E.S. and add to accommodate </a:t>
            </a:r>
          </a:p>
          <a:p>
            <a:pPr algn="l">
              <a:spcBef>
                <a:spcPts val="0"/>
              </a:spcBef>
            </a:pPr>
            <a:r>
              <a:rPr lang="en-US" sz="1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enrollment growth</a:t>
            </a:r>
            <a:endParaRPr lang="en-US" sz="105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>
              <a:spcBef>
                <a:spcPts val="900"/>
              </a:spcBef>
            </a:pPr>
            <a:r>
              <a:rPr lang="en-US" sz="20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High School</a:t>
            </a:r>
            <a:endParaRPr lang="en-US" sz="16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n-US" sz="1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Selective infrastructure replacement due to </a:t>
            </a:r>
          </a:p>
          <a:p>
            <a:pPr algn="l">
              <a:spcBef>
                <a:spcPts val="0"/>
              </a:spcBef>
            </a:pPr>
            <a:r>
              <a:rPr lang="en-US" sz="1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condition urgency (HVAC / Roofs)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714" y="4811580"/>
            <a:ext cx="8509885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After ES project is completed, evaluate enrollment growth for MS and HS at that time to determine the need for additions</a:t>
            </a:r>
            <a:endParaRPr lang="en-US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Wait until next reimbursable periods for MS and HS renovations</a:t>
            </a:r>
          </a:p>
          <a:p>
            <a:pPr marL="685800" lvl="1" indent="-228600" algn="l">
              <a:buFont typeface="Wingdings" panose="05000000000000000000" pitchFamily="2" charset="2"/>
              <a:buChar char="§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PDE allows reimbursement only one every 20 years</a:t>
            </a:r>
          </a:p>
          <a:p>
            <a:pPr marL="685800" lvl="1" indent="-228600" algn="l">
              <a:buFont typeface="Wingdings" panose="05000000000000000000" pitchFamily="2" charset="2"/>
              <a:buChar char="§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MS and HS received last reimbursements almost 13-14 years ago – State reimbursements might be available in next 6-7 years from now</a:t>
            </a:r>
          </a:p>
          <a:p>
            <a:pPr marL="685800" lvl="1" indent="-228600" algn="l">
              <a:buFont typeface="Wingdings" panose="05000000000000000000" pitchFamily="2" charset="2"/>
              <a:buChar char="§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Wait for moratorium to lift to receive reimbursements</a:t>
            </a:r>
          </a:p>
          <a:p>
            <a:pPr marL="285750" indent="-285750" algn="l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4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Balance of work of higher rank at MS and HS to scheduled in a 5-10 year long range plan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509358" y="3345800"/>
            <a:ext cx="1305768" cy="7581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$30M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685745" y="1650604"/>
            <a:ext cx="1574605" cy="7581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rPr>
              <a:t>$19.6M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413970" y="1650604"/>
            <a:ext cx="1401156" cy="7581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rPr>
              <a:t>$24.5M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954582" y="2506481"/>
            <a:ext cx="1305768" cy="7581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6CA62C"/>
                </a:solidFill>
                <a:effectLst/>
                <a:latin typeface="+mj-lt"/>
              </a:rPr>
              <a:t>$4.4M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509358" y="2506481"/>
            <a:ext cx="1305768" cy="7581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aseline="0" dirty="0" smtClean="0">
                <a:solidFill>
                  <a:srgbClr val="6CA62C"/>
                </a:solidFill>
              </a:rPr>
              <a:t>$5.5M</a:t>
            </a:r>
            <a:endParaRPr lang="en-US" sz="2800" baseline="0" dirty="0">
              <a:solidFill>
                <a:srgbClr val="6CA62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8505" y="1400760"/>
            <a:ext cx="3611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Total Construction Cost      Total Project Cost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27090" y="3542415"/>
            <a:ext cx="192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Phase 1 Total:</a:t>
            </a:r>
          </a:p>
        </p:txBody>
      </p:sp>
    </p:spTree>
    <p:extLst>
      <p:ext uri="{BB962C8B-B14F-4D97-AF65-F5344CB8AC3E}">
        <p14:creationId xmlns:p14="http://schemas.microsoft.com/office/powerpoint/2010/main" val="385317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Proposed Schedule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03" y="1739180"/>
            <a:ext cx="5551962" cy="4134076"/>
          </a:xfrm>
          <a:prstGeom prst="rect">
            <a:avLst/>
          </a:prstGeom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664528" y="1163105"/>
            <a:ext cx="8470100" cy="5047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-117475"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n-lt"/>
              </a:rPr>
              <a:t>May 2020</a:t>
            </a:r>
            <a:endParaRPr lang="en-US" sz="2800" baseline="0" dirty="0">
              <a:solidFill>
                <a:srgbClr val="C00000"/>
              </a:solidFill>
              <a:latin typeface="+mn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School Board Authorizes Project Beginning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2400" b="0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n-lt"/>
              </a:rPr>
              <a:t>May / June 2020</a:t>
            </a:r>
            <a:endParaRPr lang="en-US" sz="2800" baseline="0" dirty="0">
              <a:solidFill>
                <a:srgbClr val="C00000"/>
              </a:solidFill>
              <a:latin typeface="+mn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Architect / Engineers Begin Production &amp; Permits</a:t>
            </a:r>
            <a:endParaRPr lang="en-US" sz="2800" b="0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 defTabSz="-117475">
              <a:tabLst>
                <a:tab pos="2632075" algn="l"/>
              </a:tabLst>
              <a:defRPr/>
            </a:pPr>
            <a:endParaRPr lang="en-US" sz="2400" baseline="0" dirty="0" smtClean="0">
              <a:solidFill>
                <a:srgbClr val="FFC000"/>
              </a:solidFill>
              <a:latin typeface="+mn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n-lt"/>
              </a:rPr>
              <a:t>September / October 2021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Bidding of Project</a:t>
            </a:r>
            <a:endParaRPr lang="en-US" sz="2800" b="0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 defTabSz="-117475">
              <a:tabLst>
                <a:tab pos="2632075" algn="l"/>
              </a:tabLst>
              <a:defRPr/>
            </a:pPr>
            <a:endParaRPr lang="en-US" sz="2400" baseline="0" dirty="0" smtClean="0">
              <a:solidFill>
                <a:srgbClr val="FFC000"/>
              </a:solidFill>
              <a:latin typeface="+mn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n-lt"/>
              </a:rPr>
              <a:t>July / August 2023</a:t>
            </a:r>
            <a:endParaRPr lang="en-US" sz="2800" baseline="0" dirty="0">
              <a:solidFill>
                <a:srgbClr val="C00000"/>
              </a:solidFill>
              <a:latin typeface="+mn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Complete Construction / Move-In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(18-20 months maximum)</a:t>
            </a:r>
            <a:endParaRPr lang="en-US" sz="1800" b="0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145" y="6101022"/>
            <a:ext cx="7565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0" baseline="0" dirty="0" smtClean="0">
                <a:solidFill>
                  <a:srgbClr val="C00000"/>
                </a:solidFill>
                <a:latin typeface="+mn-lt"/>
              </a:rPr>
              <a:t>*Note: All governmental agency approvals must be in place before bid contract award; therefore, the target schedule is subject to length of agency 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4243614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Process / Contents of the Study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03" y="1739180"/>
            <a:ext cx="5551962" cy="4134076"/>
          </a:xfrm>
          <a:prstGeom prst="rect">
            <a:avLst/>
          </a:prstGeom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808310" y="1355130"/>
            <a:ext cx="7834620" cy="5278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Demographic Review 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="0" baseline="0" dirty="0">
                <a:solidFill>
                  <a:srgbClr val="7B1F1F"/>
                </a:solidFill>
                <a:latin typeface="+mj-lt"/>
              </a:rPr>
              <a:t> </a:t>
            </a:r>
            <a:r>
              <a:rPr lang="en-US" sz="2400" b="0" baseline="0" dirty="0" smtClean="0">
                <a:solidFill>
                  <a:srgbClr val="7B1F1F"/>
                </a:solidFill>
                <a:latin typeface="+mj-lt"/>
              </a:rPr>
              <a:t>   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(Student Enrollment, Population, Housing)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Facilities Study </a:t>
            </a: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/>
            </a:r>
            <a:br>
              <a:rPr lang="en-US" sz="2800" baseline="0" dirty="0" smtClean="0">
                <a:solidFill>
                  <a:srgbClr val="7B1F1F"/>
                </a:solidFill>
                <a:latin typeface="+mj-lt"/>
              </a:rPr>
            </a:b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(Building Improvements &amp; Construction Cost)</a:t>
            </a:r>
          </a:p>
          <a:p>
            <a:pPr marL="285750" indent="-28575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Educational Program Review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(Requirements / Needs)</a:t>
            </a:r>
            <a:endParaRPr lang="en-US" sz="14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Solutions</a:t>
            </a:r>
            <a:r>
              <a:rPr lang="en-US" sz="3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(Construction Options)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Cost of Options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700" baseline="0" dirty="0" smtClean="0">
              <a:solidFill>
                <a:srgbClr val="C00000"/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C00000"/>
                </a:solidFill>
                <a:latin typeface="+mj-lt"/>
              </a:rPr>
              <a:t>Schedule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2800" baseline="0" dirty="0" smtClean="0">
              <a:solidFill>
                <a:srgbClr val="C00000"/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endParaRPr lang="en-US" sz="280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 defTabSz="-117475">
              <a:tabLst>
                <a:tab pos="2632075" algn="l"/>
              </a:tabLst>
              <a:defRPr/>
            </a:pPr>
            <a:r>
              <a:rPr lang="en-US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Study per PDE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6745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7368" y="266701"/>
            <a:ext cx="8611533" cy="154929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77368" y="1812506"/>
            <a:ext cx="1380744" cy="4809281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1752" y="578867"/>
            <a:ext cx="5199220" cy="1006693"/>
            <a:chOff x="3626423" y="723748"/>
            <a:chExt cx="3670385" cy="1006693"/>
          </a:xfrm>
        </p:grpSpPr>
        <p:sp>
          <p:nvSpPr>
            <p:cNvPr id="3083" name="Text Box 37"/>
            <p:cNvSpPr txBox="1">
              <a:spLocks noChangeArrowheads="1"/>
            </p:cNvSpPr>
            <p:nvPr/>
          </p:nvSpPr>
          <p:spPr bwMode="auto">
            <a:xfrm>
              <a:off x="3626423" y="723748"/>
              <a:ext cx="36703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Schuylkill Valley School District</a:t>
              </a:r>
              <a:endParaRPr lang="en-US" sz="2400" b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82" name="Text Box 29"/>
            <p:cNvSpPr txBox="1">
              <a:spLocks noChangeArrowheads="1"/>
            </p:cNvSpPr>
            <p:nvPr/>
          </p:nvSpPr>
          <p:spPr bwMode="auto">
            <a:xfrm>
              <a:off x="3688685" y="1145666"/>
              <a:ext cx="28135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District-Wide Feasibility Study </a:t>
              </a:r>
            </a:p>
            <a:p>
              <a:pPr algn="l">
                <a:spcBef>
                  <a:spcPts val="0"/>
                </a:spcBef>
              </a:pPr>
              <a:r>
                <a:rPr lang="en-US" sz="1600" b="0" baseline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7</a:t>
              </a: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March </a:t>
              </a: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2020</a:t>
              </a:r>
              <a:endParaRPr lang="en-US" sz="1600" baseline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32" name="Picture 63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419100" y="5466803"/>
            <a:ext cx="1020163" cy="99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351380"/>
            <a:ext cx="1517398" cy="137830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3"/>
          <a:stretch/>
        </p:blipFill>
        <p:spPr>
          <a:xfrm>
            <a:off x="1658112" y="1821163"/>
            <a:ext cx="7230789" cy="48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Demographic Exploration - Housing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 bwMode="auto">
          <a:xfrm>
            <a:off x="6223415" y="2392065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23415" y="3966670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23415" y="5541275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6817" y="1573640"/>
            <a:ext cx="318942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2000 - 2010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Gain of Housing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</a:t>
            </a:r>
            <a:r>
              <a:rPr lang="en-US" sz="2400" b="0" baseline="0" dirty="0" smtClean="0">
                <a:solidFill>
                  <a:srgbClr val="C00000"/>
                </a:solidFill>
                <a:latin typeface="+mj-lt"/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575</a:t>
            </a:r>
          </a:p>
          <a:p>
            <a:pPr algn="l"/>
            <a:endParaRPr lang="en-US" sz="18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2010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Gain of </a:t>
            </a: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Housing</a:t>
            </a:r>
            <a:endParaRPr lang="en-US" sz="24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8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1800" b="0" baseline="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2400" b="0" baseline="0" dirty="0" smtClean="0">
                <a:solidFill>
                  <a:srgbClr val="C00000"/>
                </a:solidFill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108</a:t>
            </a:r>
            <a:endParaRPr lang="en-US" sz="3200" baseline="0" dirty="0">
              <a:solidFill>
                <a:srgbClr val="C00000"/>
              </a:solidFill>
              <a:latin typeface="+mj-lt"/>
            </a:endParaRPr>
          </a:p>
          <a:p>
            <a:pPr algn="l"/>
            <a:endParaRPr lang="en-US" sz="1800" b="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2000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Gain of </a:t>
            </a: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Housing</a:t>
            </a:r>
            <a:endParaRPr lang="en-US" sz="24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8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1800" b="0" baseline="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en-US" sz="2400" b="0" baseline="0" dirty="0" smtClean="0">
                <a:solidFill>
                  <a:srgbClr val="C00000"/>
                </a:solidFill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683</a:t>
            </a:r>
            <a:endParaRPr lang="en-US" sz="1400" b="0" baseline="0" dirty="0" smtClean="0">
              <a:solidFill>
                <a:srgbClr val="C00000"/>
              </a:solidFill>
              <a:latin typeface="+mj-lt"/>
            </a:endParaRPr>
          </a:p>
          <a:p>
            <a:pPr algn="l"/>
            <a:endParaRPr lang="en-US" baseline="0" dirty="0" smtClean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097280"/>
            <a:ext cx="5374412" cy="57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1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C00000"/>
                </a:solidFill>
              </a:rPr>
              <a:t>Schuylkill Valley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Demographic Exploration – Historical Student Enrollment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 bwMode="auto">
          <a:xfrm>
            <a:off x="6426183" y="2392065"/>
            <a:ext cx="226589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26183" y="3889860"/>
            <a:ext cx="226589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426183" y="5502870"/>
            <a:ext cx="226589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9585" y="1573640"/>
            <a:ext cx="31894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2000 - 2010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Gain of Students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</a:t>
            </a:r>
            <a:r>
              <a:rPr lang="en-US" sz="2400" b="0" baseline="0" dirty="0" smtClean="0">
                <a:solidFill>
                  <a:srgbClr val="C00000"/>
                </a:solidFill>
                <a:latin typeface="+mj-lt"/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58</a:t>
            </a:r>
            <a:endParaRPr lang="en-US" sz="3200" b="0" baseline="0" dirty="0">
              <a:solidFill>
                <a:srgbClr val="C00000"/>
              </a:solidFill>
              <a:latin typeface="+mj-lt"/>
            </a:endParaRPr>
          </a:p>
          <a:p>
            <a:pPr algn="l"/>
            <a:endParaRPr lang="en-US" sz="14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2010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Gain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of Students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2400" b="0" baseline="0" dirty="0" smtClean="0">
                <a:solidFill>
                  <a:srgbClr val="C00000"/>
                </a:solidFill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117</a:t>
            </a:r>
          </a:p>
          <a:p>
            <a:pPr algn="l">
              <a:spcBef>
                <a:spcPts val="600"/>
              </a:spcBef>
            </a:pPr>
            <a:endParaRPr lang="en-US" sz="14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2000 - 2017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Gain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of Students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           </a:t>
            </a: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baseline="0" dirty="0" smtClean="0">
                <a:solidFill>
                  <a:srgbClr val="C00000"/>
                </a:solidFill>
              </a:rPr>
              <a:t>+ </a:t>
            </a:r>
            <a:r>
              <a:rPr lang="en-US" sz="3200" baseline="0" dirty="0" smtClean="0">
                <a:solidFill>
                  <a:srgbClr val="C00000"/>
                </a:solidFill>
                <a:latin typeface="+mj-lt"/>
              </a:rPr>
              <a:t>175</a:t>
            </a:r>
            <a:endParaRPr lang="en-US" sz="3200" b="0" baseline="0" dirty="0">
              <a:solidFill>
                <a:srgbClr val="C00000"/>
              </a:solidFill>
              <a:latin typeface="+mj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baseline="0" dirty="0" smtClean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9" y="1662370"/>
            <a:ext cx="5465613" cy="4445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Oval 12"/>
          <p:cNvSpPr/>
          <p:nvPr/>
        </p:nvSpPr>
        <p:spPr bwMode="auto">
          <a:xfrm>
            <a:off x="4997755" y="3332842"/>
            <a:ext cx="365760" cy="2743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22371" y="5863165"/>
            <a:ext cx="326443" cy="265698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357637" y="5852778"/>
            <a:ext cx="408245" cy="28589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591178" y="5427187"/>
            <a:ext cx="365760" cy="2743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78572" y="5851741"/>
            <a:ext cx="365760" cy="2743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1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7450" y="2008014"/>
            <a:ext cx="2949616" cy="1236051"/>
            <a:chOff x="515366" y="2008014"/>
            <a:chExt cx="2949616" cy="1236051"/>
          </a:xfrm>
        </p:grpSpPr>
        <p:sp>
          <p:nvSpPr>
            <p:cNvPr id="2" name="TextBox 1"/>
            <p:cNvSpPr txBox="1"/>
            <p:nvPr/>
          </p:nvSpPr>
          <p:spPr>
            <a:xfrm>
              <a:off x="515368" y="2008015"/>
              <a:ext cx="2949614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Architects, Civil and MEP Engineers, and Kitchen Designers survey buildings and sites</a:t>
              </a:r>
            </a:p>
            <a:p>
              <a:endParaRPr lang="en-US" sz="1600" dirty="0" smtClean="0">
                <a:latin typeface="+mn-lt"/>
              </a:endParaRPr>
            </a:p>
          </p:txBody>
        </p:sp>
        <p:sp>
          <p:nvSpPr>
            <p:cNvPr id="4" name="Down Arrow Callout 3"/>
            <p:cNvSpPr/>
            <p:nvPr/>
          </p:nvSpPr>
          <p:spPr bwMode="auto">
            <a:xfrm>
              <a:off x="515366" y="2008014"/>
              <a:ext cx="2949615" cy="1236051"/>
            </a:xfrm>
            <a:prstGeom prst="downArrowCallout">
              <a:avLst>
                <a:gd name="adj1" fmla="val 25000"/>
                <a:gd name="adj2" fmla="val 25000"/>
                <a:gd name="adj3" fmla="val 27815"/>
                <a:gd name="adj4" fmla="val 64977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35 Light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2018" y="3141825"/>
            <a:ext cx="13499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400" baseline="0" dirty="0">
              <a:solidFill>
                <a:srgbClr val="F6860A"/>
              </a:solidFill>
            </a:endParaRPr>
          </a:p>
          <a:p>
            <a:pPr marL="288925" lvl="1" indent="-288925" algn="l"/>
            <a:endParaRPr lang="en-US" sz="1400" b="0" baseline="0" dirty="0"/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/>
              <a:t>Security</a:t>
            </a:r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/>
              <a:t>Safety</a:t>
            </a:r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/>
              <a:t>Codes</a:t>
            </a:r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/>
              <a:t>Condition</a:t>
            </a:r>
          </a:p>
          <a:p>
            <a:pPr marL="53975" lvl="1" algn="l">
              <a:lnSpc>
                <a:spcPct val="110000"/>
              </a:lnSpc>
            </a:pPr>
            <a:endParaRPr lang="en-US" sz="1400" b="0" baseline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79657" y="3577918"/>
            <a:ext cx="155540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Mechanical</a:t>
            </a:r>
            <a:endParaRPr lang="en-US" sz="1400" b="0" baseline="0" dirty="0"/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Electrical</a:t>
            </a:r>
            <a:endParaRPr lang="en-US" sz="1400" b="0" baseline="0" dirty="0"/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Plumbing</a:t>
            </a:r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Site</a:t>
            </a:r>
            <a:endParaRPr lang="en-US" sz="1400" b="0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567580" y="3244066"/>
            <a:ext cx="2573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baseline="0" dirty="0" smtClean="0">
                <a:ln w="0"/>
                <a:solidFill>
                  <a:srgbClr val="009900"/>
                </a:solidFill>
                <a:latin typeface="+mn-lt"/>
              </a:rPr>
              <a:t>PHYSICAL PLANT</a:t>
            </a:r>
            <a:endParaRPr lang="en-US" sz="1600" u="sng" dirty="0" smtClean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425" y="4705392"/>
            <a:ext cx="3349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srgbClr val="000000"/>
                </a:solidFill>
                <a:latin typeface="Avenir LT 55 Roman" pitchFamily="2" charset="0"/>
              </a:rPr>
              <a:t> </a:t>
            </a:r>
            <a:r>
              <a:rPr lang="en-US" sz="1600" u="sng" baseline="0" dirty="0" smtClean="0">
                <a:ln w="0"/>
                <a:solidFill>
                  <a:srgbClr val="009900"/>
                </a:solidFill>
                <a:latin typeface="Arial"/>
              </a:rPr>
              <a:t>EDUCATIONAL PROGRAMMING</a:t>
            </a:r>
            <a:endParaRPr lang="en-US" sz="1600" u="sng" dirty="0">
              <a:solidFill>
                <a:srgbClr val="0099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546" y="5042010"/>
            <a:ext cx="3387754" cy="14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Efficient Program-Use of Facilities</a:t>
            </a:r>
            <a:endParaRPr lang="en-US" sz="1400" b="0" baseline="0" dirty="0"/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Size / Future Capacity of Schools</a:t>
            </a:r>
            <a:endParaRPr lang="en-US" sz="1400" b="0" baseline="0" dirty="0"/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Grade Realignment / Grade Levels</a:t>
            </a:r>
            <a:endParaRPr lang="en-US" sz="1400" b="0" baseline="0" dirty="0"/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Students per Classroom</a:t>
            </a:r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Use of Core Facilities</a:t>
            </a:r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Site – Parking, Drives, Playfields</a:t>
            </a:r>
            <a:endParaRPr lang="en-US" sz="1400" b="0" baseline="0" dirty="0"/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" y="94125"/>
            <a:ext cx="9143999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009900"/>
                </a:solidFill>
              </a:rPr>
              <a:t>Facilities </a:t>
            </a:r>
            <a:r>
              <a:rPr lang="en-US" sz="2000" baseline="0" dirty="0" smtClean="0">
                <a:solidFill>
                  <a:srgbClr val="009900"/>
                </a:solidFill>
              </a:rPr>
              <a:t>Evaluation Process</a:t>
            </a:r>
            <a:endParaRPr lang="en-US" sz="2000" baseline="0" dirty="0">
              <a:solidFill>
                <a:srgbClr val="0099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Improvement Lists: Itemized, Priced, and Prioritized</a:t>
            </a:r>
            <a:endParaRPr lang="en-US" sz="15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Picture 18" descr="Study Process logo.png"/>
          <p:cNvPicPr>
            <a:picLocks noChangeAspect="1"/>
          </p:cNvPicPr>
          <p:nvPr/>
        </p:nvPicPr>
        <p:blipFill>
          <a:blip r:embed="rId3" cstate="print"/>
          <a:srcRect l="20808" t="73889" r="65455" b="8333"/>
          <a:stretch>
            <a:fillRect/>
          </a:stretch>
        </p:blipFill>
        <p:spPr>
          <a:xfrm>
            <a:off x="914746" y="356600"/>
            <a:ext cx="1559964" cy="1559964"/>
          </a:xfrm>
          <a:prstGeom prst="rect">
            <a:avLst/>
          </a:prstGeom>
        </p:spPr>
      </p:pic>
      <p:pic>
        <p:nvPicPr>
          <p:cNvPr id="22" name="EIA Logo" descr="EILOGO"/>
          <p:cNvPicPr>
            <a:picLocks noChangeAspect="1" noChangeArrowheads="1"/>
          </p:cNvPicPr>
          <p:nvPr/>
        </p:nvPicPr>
        <p:blipFill>
          <a:blip r:embed="rId4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3727091" y="953194"/>
            <a:ext cx="4070930" cy="5638398"/>
            <a:chOff x="3727091" y="953194"/>
            <a:chExt cx="4070930" cy="56383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1621" r="20704"/>
            <a:stretch/>
          </p:blipFill>
          <p:spPr>
            <a:xfrm>
              <a:off x="3727091" y="953194"/>
              <a:ext cx="4070930" cy="56383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 bwMode="auto">
            <a:xfrm>
              <a:off x="7605995" y="4389125"/>
              <a:ext cx="192026" cy="115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35 Light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05995" y="6386185"/>
              <a:ext cx="192026" cy="115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35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485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/>
          <p:cNvSpPr>
            <a:spLocks noChangeArrowheads="1"/>
          </p:cNvSpPr>
          <p:nvPr/>
        </p:nvSpPr>
        <p:spPr bwMode="auto">
          <a:xfrm rot="16200000">
            <a:off x="1142997" y="-1144885"/>
            <a:ext cx="6858000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9475" y="4232155"/>
            <a:ext cx="2688350" cy="3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Estimates = 1 year window</a:t>
            </a:r>
            <a:endParaRPr lang="en-US" sz="1400" b="0" baseline="0" dirty="0"/>
          </a:p>
        </p:txBody>
      </p:sp>
      <p:sp>
        <p:nvSpPr>
          <p:cNvPr id="12" name="TextBox 11"/>
          <p:cNvSpPr txBox="1"/>
          <p:nvPr/>
        </p:nvSpPr>
        <p:spPr>
          <a:xfrm>
            <a:off x="3747193" y="1201510"/>
            <a:ext cx="5092005" cy="514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Avenir LT 55 Roman" pitchFamily="2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1" y="94125"/>
            <a:ext cx="9143999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009900"/>
                </a:solidFill>
              </a:rPr>
              <a:t>Facilities </a:t>
            </a:r>
            <a:r>
              <a:rPr lang="en-US" sz="2000" baseline="0" dirty="0" smtClean="0">
                <a:solidFill>
                  <a:srgbClr val="009900"/>
                </a:solidFill>
              </a:rPr>
              <a:t>Evaluation Process</a:t>
            </a:r>
            <a:endParaRPr lang="en-US" sz="2000" baseline="0" dirty="0">
              <a:solidFill>
                <a:srgbClr val="0099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Improvement Lists: Itemized, Priced, and Prioritized</a:t>
            </a:r>
            <a:endParaRPr lang="en-US" sz="15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451" y="3838290"/>
            <a:ext cx="311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baseline="0" dirty="0" smtClean="0">
                <a:ln w="0"/>
                <a:solidFill>
                  <a:srgbClr val="009900"/>
                </a:solidFill>
                <a:latin typeface="+mn-lt"/>
              </a:rPr>
              <a:t>ITEMIZED ESTIMATED COSTS</a:t>
            </a:r>
            <a:endParaRPr lang="en-US" sz="1600" u="sng" dirty="0" smtClean="0">
              <a:solidFill>
                <a:srgbClr val="009900"/>
              </a:solidFill>
              <a:latin typeface="+mn-lt"/>
            </a:endParaRPr>
          </a:p>
        </p:txBody>
      </p:sp>
      <p:pic>
        <p:nvPicPr>
          <p:cNvPr id="18" name="Picture 1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914746" y="356600"/>
            <a:ext cx="1559964" cy="15599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7452" y="2276851"/>
            <a:ext cx="294961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Architects, Civil and MEP Engineers, and Kitchen Designers estimate costs for each work item individually</a:t>
            </a:r>
            <a:endParaRPr lang="en-US" sz="1600" dirty="0" smtClean="0">
              <a:latin typeface="+mn-lt"/>
            </a:endParaRPr>
          </a:p>
        </p:txBody>
      </p:sp>
      <p:sp>
        <p:nvSpPr>
          <p:cNvPr id="21" name="Down Arrow Callout 20"/>
          <p:cNvSpPr/>
          <p:nvPr/>
        </p:nvSpPr>
        <p:spPr bwMode="auto">
          <a:xfrm>
            <a:off x="347450" y="2276850"/>
            <a:ext cx="2949615" cy="1504886"/>
          </a:xfrm>
          <a:prstGeom prst="downArrowCallout">
            <a:avLst>
              <a:gd name="adj1" fmla="val 25000"/>
              <a:gd name="adj2" fmla="val 25000"/>
              <a:gd name="adj3" fmla="val 27815"/>
              <a:gd name="adj4" fmla="val 64977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622" r="10445"/>
          <a:stretch/>
        </p:blipFill>
        <p:spPr>
          <a:xfrm>
            <a:off x="3727091" y="953194"/>
            <a:ext cx="4608599" cy="563839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35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367" y="2024024"/>
            <a:ext cx="2743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latin typeface="+mn-lt"/>
                <a:cs typeface="Arial" panose="020B0604020202020204" pitchFamily="34" charset="0"/>
              </a:rPr>
              <a:t>Architect, Engineers, and SD Team prioritize the work items and assign ranking to each work item</a:t>
            </a:r>
          </a:p>
          <a:p>
            <a:endParaRPr lang="en-US" sz="1400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9655" y="3684976"/>
            <a:ext cx="330541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1400" baseline="0" dirty="0" smtClean="0">
                <a:solidFill>
                  <a:srgbClr val="009900"/>
                </a:solidFill>
                <a:latin typeface="+mj-lt"/>
                <a:cs typeface="Arial" panose="020B0604020202020204" pitchFamily="34" charset="0"/>
              </a:rPr>
              <a:t>RANK 1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HIGH</a:t>
            </a:r>
            <a:r>
              <a:rPr lang="en-US" sz="1400" baseline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PRIORITY</a:t>
            </a:r>
          </a:p>
          <a:p>
            <a:pPr>
              <a:lnSpc>
                <a:spcPct val="108000"/>
              </a:lnSpc>
            </a:pPr>
            <a:endParaRPr lang="en-US" sz="900" baseline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</a:pPr>
            <a:r>
              <a:rPr lang="en-US" sz="1400" baseline="0" dirty="0" smtClean="0">
                <a:solidFill>
                  <a:srgbClr val="009900"/>
                </a:solidFill>
                <a:latin typeface="+mj-lt"/>
                <a:cs typeface="Arial" panose="020B0604020202020204" pitchFamily="34" charset="0"/>
              </a:rPr>
              <a:t>RANK 2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MEDIUM PRIORITY</a:t>
            </a:r>
          </a:p>
          <a:p>
            <a:pPr>
              <a:lnSpc>
                <a:spcPct val="108000"/>
              </a:lnSpc>
            </a:pPr>
            <a:endParaRPr lang="en-US" sz="900" baseline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</a:pPr>
            <a:r>
              <a:rPr lang="en-US" sz="1400" baseline="0" dirty="0" smtClean="0">
                <a:solidFill>
                  <a:srgbClr val="009900"/>
                </a:solidFill>
                <a:latin typeface="+mj-lt"/>
                <a:cs typeface="Arial" panose="020B0604020202020204" pitchFamily="34" charset="0"/>
              </a:rPr>
              <a:t>RANK 3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LOW PRIORITY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FUTURE CONSIDERATION</a:t>
            </a:r>
          </a:p>
          <a:p>
            <a:pPr>
              <a:lnSpc>
                <a:spcPct val="108000"/>
              </a:lnSpc>
            </a:pPr>
            <a:endParaRPr lang="en-US" sz="900" baseline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</a:pPr>
            <a:r>
              <a:rPr lang="en-US" sz="1400" baseline="0" dirty="0" smtClean="0">
                <a:solidFill>
                  <a:srgbClr val="009900"/>
                </a:solidFill>
                <a:latin typeface="+mj-lt"/>
                <a:cs typeface="Arial" panose="020B0604020202020204" pitchFamily="34" charset="0"/>
              </a:rPr>
              <a:t>RANK 4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OPTIONAL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SEPARATE FUTURE PROJECTS</a:t>
            </a:r>
            <a:endParaRPr lang="en-US" sz="1400" b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Down Arrow Callout 16"/>
          <p:cNvSpPr/>
          <p:nvPr/>
        </p:nvSpPr>
        <p:spPr bwMode="auto">
          <a:xfrm>
            <a:off x="515367" y="2016045"/>
            <a:ext cx="2743200" cy="1566575"/>
          </a:xfrm>
          <a:prstGeom prst="downArrowCallout">
            <a:avLst>
              <a:gd name="adj1" fmla="val 25000"/>
              <a:gd name="adj2" fmla="val 25000"/>
              <a:gd name="adj3" fmla="val 27815"/>
              <a:gd name="adj4" fmla="val 64977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1" y="94125"/>
            <a:ext cx="9143999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009900"/>
                </a:solidFill>
              </a:rPr>
              <a:t>Facilities </a:t>
            </a:r>
            <a:r>
              <a:rPr lang="en-US" sz="2000" baseline="0" dirty="0" smtClean="0">
                <a:solidFill>
                  <a:srgbClr val="009900"/>
                </a:solidFill>
              </a:rPr>
              <a:t>Evaluation Process</a:t>
            </a:r>
            <a:endParaRPr lang="en-US" sz="2000" baseline="0" dirty="0">
              <a:solidFill>
                <a:srgbClr val="0099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Improvement Lists: Itemized, Priced, and Prioritized</a:t>
            </a:r>
            <a:endParaRPr lang="en-US" sz="15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914746" y="356600"/>
            <a:ext cx="1559964" cy="1559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621" r="3850"/>
          <a:stretch/>
        </p:blipFill>
        <p:spPr>
          <a:xfrm>
            <a:off x="3727090" y="953194"/>
            <a:ext cx="4954245" cy="563839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45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4576C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venir 3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4576C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venir 35 Ligh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800" dirty="0" smtClean="0">
            <a:latin typeface="Avenir LT 55 Roman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32784</TotalTime>
  <Words>1831</Words>
  <Application>Microsoft Office PowerPoint</Application>
  <PresentationFormat>On-screen Show (4:3)</PresentationFormat>
  <Paragraphs>638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Avenir 35 Light</vt:lpstr>
      <vt:lpstr>Avenir LT 55 Roman</vt:lpstr>
      <vt:lpstr>Calibri</vt:lpstr>
      <vt:lpstr>Courier New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brummel</dc:creator>
  <cp:lastModifiedBy>Elder, Naoko</cp:lastModifiedBy>
  <cp:revision>1900</cp:revision>
  <cp:lastPrinted>2020-03-04T19:22:24Z</cp:lastPrinted>
  <dcterms:created xsi:type="dcterms:W3CDTF">2008-07-03T13:10:53Z</dcterms:created>
  <dcterms:modified xsi:type="dcterms:W3CDTF">2020-03-18T19:23:22Z</dcterms:modified>
</cp:coreProperties>
</file>